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1" r:id="rId2"/>
    <p:sldId id="281" r:id="rId3"/>
    <p:sldId id="272" r:id="rId4"/>
    <p:sldId id="275" r:id="rId5"/>
    <p:sldId id="273" r:id="rId6"/>
    <p:sldId id="280" r:id="rId7"/>
    <p:sldId id="292" r:id="rId8"/>
    <p:sldId id="276" r:id="rId9"/>
    <p:sldId id="277" r:id="rId10"/>
    <p:sldId id="279" r:id="rId11"/>
    <p:sldId id="282" r:id="rId12"/>
    <p:sldId id="284" r:id="rId13"/>
    <p:sldId id="285" r:id="rId14"/>
    <p:sldId id="278" r:id="rId15"/>
    <p:sldId id="286" r:id="rId16"/>
    <p:sldId id="287" r:id="rId17"/>
    <p:sldId id="288" r:id="rId18"/>
    <p:sldId id="289" r:id="rId19"/>
    <p:sldId id="290" r:id="rId20"/>
    <p:sldId id="291" r:id="rId21"/>
    <p:sldId id="27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0E05"/>
    <a:srgbClr val="0C6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92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434437-7C6B-44EE-B399-D13D35E2C75B}" type="datetimeFigureOut">
              <a:rPr lang="en-US" smtClean="0"/>
              <a:pPr/>
              <a:t>27/3/17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73E593-9F23-4CE4-8832-26AFA3CAC820}" type="slidenum">
              <a:rPr lang="en-US" smtClean="0"/>
              <a:pPr/>
              <a:t>‹#›</a:t>
            </a:fld>
            <a:endParaRPr lang="en-US"/>
          </a:p>
        </p:txBody>
      </p:sp>
    </p:spTree>
    <p:extLst>
      <p:ext uri="{BB962C8B-B14F-4D97-AF65-F5344CB8AC3E}">
        <p14:creationId xmlns:p14="http://schemas.microsoft.com/office/powerpoint/2010/main" val="50091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73E593-9F23-4CE4-8832-26AFA3CAC820}"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27/3/17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27/3/17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27/3/17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8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27/3/17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1371600"/>
          </a:xfrm>
        </p:spPr>
        <p:txBody>
          <a:bodyPr>
            <a:noAutofit/>
          </a:bodyPr>
          <a:lstStyle/>
          <a:p>
            <a:pPr algn="ctr">
              <a:buNone/>
            </a:pPr>
            <a:r>
              <a:rPr lang="en-US" sz="6600" dirty="0" err="1" smtClean="0">
                <a:solidFill>
                  <a:srgbClr val="630E05"/>
                </a:solidFill>
                <a:latin typeface="Arial Unicode MS" pitchFamily="34" charset="-128"/>
                <a:ea typeface="Arial Unicode MS" pitchFamily="34" charset="-128"/>
                <a:cs typeface="Arial Unicode MS" pitchFamily="34" charset="-128"/>
              </a:rPr>
              <a:t>வணக்கம்</a:t>
            </a:r>
            <a:endParaRPr lang="en-US" sz="6600" dirty="0">
              <a:solidFill>
                <a:srgbClr val="630E05"/>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2200" dirty="0" smtClean="0">
                <a:solidFill>
                  <a:schemeClr val="accent2">
                    <a:lumMod val="50000"/>
                  </a:schemeClr>
                </a:solidFill>
                <a:latin typeface="Arial Unicode MS" pitchFamily="34" charset="-128"/>
                <a:ea typeface="Arial Unicode MS" pitchFamily="34" charset="-128"/>
                <a:cs typeface="Arial Unicode MS" pitchFamily="34" charset="-128"/>
              </a:rPr>
              <a:t>Segmentation rules</a:t>
            </a:r>
            <a:endParaRPr lang="en-US" sz="2200" dirty="0">
              <a:solidFill>
                <a:schemeClr val="accent2">
                  <a:lumMod val="50000"/>
                </a:schemeClr>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990601"/>
            <a:ext cx="8229600" cy="3657599"/>
          </a:xfrm>
        </p:spPr>
        <p:txBody>
          <a:bodyPr>
            <a:noAutofit/>
          </a:bodyPr>
          <a:lstStyle/>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 1: Read the input word</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If (word ) == (dictionary)</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assign the appropriate tag</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 2:  (suffix word) == (‘</a:t>
            </a:r>
            <a:r>
              <a:rPr lang="en-US" sz="1600" b="1" dirty="0" err="1" smtClean="0">
                <a:solidFill>
                  <a:srgbClr val="630E05"/>
                </a:solidFill>
                <a:latin typeface="Arial Unicode MS" pitchFamily="34" charset="-128"/>
                <a:ea typeface="Arial Unicode MS" pitchFamily="34" charset="-128"/>
                <a:cs typeface="Arial Unicode MS" pitchFamily="34" charset="-128"/>
              </a:rPr>
              <a:t>kaḷ</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split the suffix assign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assign the remain word tag as ‘NC/NP/ND’</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Step3: (suffix word) == (‘</a:t>
            </a:r>
            <a:r>
              <a:rPr lang="en-US" sz="1600" b="1" dirty="0" err="1" smtClean="0">
                <a:solidFill>
                  <a:srgbClr val="630E05"/>
                </a:solidFill>
                <a:latin typeface="Arial Unicode MS" pitchFamily="34" charset="-128"/>
                <a:ea typeface="Arial Unicode MS" pitchFamily="34" charset="-128"/>
                <a:cs typeface="Arial Unicode MS" pitchFamily="34" charset="-128"/>
              </a:rPr>
              <a:t>kkaḷ</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lvl="1">
              <a:buNone/>
            </a:pPr>
            <a:r>
              <a:rPr lang="en-US" sz="1800" b="1" dirty="0" smtClean="0">
                <a:solidFill>
                  <a:srgbClr val="630E05"/>
                </a:solidFill>
                <a:latin typeface="Arial Unicode MS" pitchFamily="34" charset="-128"/>
                <a:ea typeface="Arial Unicode MS" pitchFamily="34" charset="-128"/>
                <a:cs typeface="Arial Unicode MS" pitchFamily="34" charset="-128"/>
              </a:rPr>
              <a:t>split the suffix and remove the first character ‘k’</a:t>
            </a:r>
          </a:p>
          <a:p>
            <a:pPr lvl="1">
              <a:buNone/>
            </a:pPr>
            <a:r>
              <a:rPr lang="en-US" sz="1800" b="1" dirty="0" smtClean="0">
                <a:solidFill>
                  <a:srgbClr val="630E05"/>
                </a:solidFill>
                <a:latin typeface="Arial Unicode MS" pitchFamily="34" charset="-128"/>
                <a:ea typeface="Arial Unicode MS" pitchFamily="34" charset="-128"/>
                <a:cs typeface="Arial Unicode MS" pitchFamily="34" charset="-128"/>
              </a:rPr>
              <a:t>assign remaining suffix tag as ‘PL’</a:t>
            </a:r>
          </a:p>
          <a:p>
            <a:pPr lvl="1">
              <a:buNone/>
            </a:pPr>
            <a:r>
              <a:rPr lang="en-US" sz="1800" b="1" dirty="0" smtClean="0">
                <a:solidFill>
                  <a:srgbClr val="630E05"/>
                </a:solidFill>
                <a:latin typeface="Arial Unicode MS" pitchFamily="34" charset="-128"/>
                <a:ea typeface="Arial Unicode MS" pitchFamily="34" charset="-128"/>
                <a:cs typeface="Arial Unicode MS" pitchFamily="34" charset="-128"/>
              </a:rPr>
              <a:t>assign the remain word tag as ‘NC/NP/ND’</a:t>
            </a:r>
          </a:p>
          <a:p>
            <a:pPr lvl="1">
              <a:buNone/>
            </a:pPr>
            <a:r>
              <a:rPr lang="en-US" sz="1800" b="1" dirty="0" smtClean="0">
                <a:solidFill>
                  <a:srgbClr val="630E05"/>
                </a:solidFill>
                <a:latin typeface="Arial Unicode MS" pitchFamily="34" charset="-128"/>
                <a:ea typeface="Arial Unicode MS" pitchFamily="34" charset="-128"/>
                <a:cs typeface="Arial Unicode MS" pitchFamily="34" charset="-128"/>
              </a:rPr>
              <a:t>exit()</a:t>
            </a:r>
          </a:p>
          <a:p>
            <a:pPr lvl="1">
              <a:buNone/>
            </a:pPr>
            <a:r>
              <a:rPr lang="en-US" sz="1800" b="1" dirty="0" smtClean="0">
                <a:solidFill>
                  <a:srgbClr val="630E05"/>
                </a:solidFill>
                <a:latin typeface="Arial Unicode MS" pitchFamily="34" charset="-128"/>
                <a:ea typeface="Arial Unicode MS" pitchFamily="34" charset="-128"/>
                <a:cs typeface="Arial Unicode MS" pitchFamily="34" charset="-128"/>
              </a:rPr>
              <a:t>}</a:t>
            </a:r>
          </a:p>
          <a:p>
            <a:pPr algn="just">
              <a:buNone/>
            </a:pPr>
            <a:endParaRPr lang="en-US" sz="1600" dirty="0">
              <a:solidFill>
                <a:schemeClr val="accent2">
                  <a:lumMod val="50000"/>
                </a:schemeClr>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
            <a:ext cx="8229600" cy="4648201"/>
          </a:xfrm>
        </p:spPr>
        <p:txBody>
          <a:bodyPr>
            <a:noAutofit/>
          </a:bodyPr>
          <a:lstStyle/>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Step4: (suffix word) == (‘</a:t>
            </a:r>
            <a:r>
              <a:rPr lang="en-US" sz="1600" b="1" dirty="0" err="1" smtClean="0">
                <a:solidFill>
                  <a:srgbClr val="630E05"/>
                </a:solidFill>
                <a:latin typeface="Arial Unicode MS" pitchFamily="34" charset="-128"/>
                <a:ea typeface="Arial Unicode MS" pitchFamily="34" charset="-128"/>
                <a:cs typeface="Arial Unicode MS" pitchFamily="34" charset="-128"/>
              </a:rPr>
              <a:t>ṅkaḷ</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split the suffix and remove the first character ‘ṅ’</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assign remaining suffix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add(m) in the last character of  root word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assign the tag as ‘NC/NP/ND’</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Step5: (suffix word ) == (‘</a:t>
            </a:r>
            <a:r>
              <a:rPr lang="en-US" sz="1600" b="1" dirty="0" err="1" smtClean="0">
                <a:solidFill>
                  <a:srgbClr val="630E05"/>
                </a:solidFill>
                <a:latin typeface="Arial Unicode MS" pitchFamily="34" charset="-128"/>
                <a:ea typeface="Arial Unicode MS" pitchFamily="34" charset="-128"/>
                <a:cs typeface="Arial Unicode MS" pitchFamily="34" charset="-128"/>
              </a:rPr>
              <a:t>ṟkaḷ</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split the suffix and remove the first character ‘ṟ’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assign remaining suffix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add(l) in the last character of  root word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assign the tag as ‘NC/NP/ND’</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Step6: ( suffix word ) ==  (‘</a:t>
            </a:r>
            <a:r>
              <a:rPr lang="en-US" sz="1600" b="1" dirty="0" err="1" smtClean="0">
                <a:solidFill>
                  <a:srgbClr val="630E05"/>
                </a:solidFill>
                <a:latin typeface="Arial Unicode MS" pitchFamily="34" charset="-128"/>
                <a:ea typeface="Arial Unicode MS" pitchFamily="34" charset="-128"/>
                <a:cs typeface="Arial Unicode MS" pitchFamily="34" charset="-128"/>
              </a:rPr>
              <a:t>ṭkaḷ</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split the suffix and remove the first character  ‘ṭ’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assign the tag as ‘PL’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add(ḷ) in the last character of  root word</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assign the tag as ‘NC/NP/ND’</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lgn="just">
              <a:buNone/>
            </a:pPr>
            <a:endParaRPr lang="en-US" sz="1600" dirty="0">
              <a:solidFill>
                <a:schemeClr val="accent2">
                  <a:lumMod val="50000"/>
                </a:schemeClr>
              </a:solidFill>
              <a:latin typeface="Arial Unicode MS" pitchFamily="34" charset="-128"/>
              <a:ea typeface="Arial Unicode MS" pitchFamily="34" charset="-128"/>
              <a:cs typeface="Arial Unicode MS" pitchFamily="34" charset="-128"/>
            </a:endParaRPr>
          </a:p>
        </p:txBody>
      </p:sp>
      <p:sp>
        <p:nvSpPr>
          <p:cNvPr id="4" name="Title 3"/>
          <p:cNvSpPr>
            <a:spLocks noGrp="1"/>
          </p:cNvSpPr>
          <p:nvPr>
            <p:ph type="title"/>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endParaRPr lang="en-US" sz="2200" dirty="0">
              <a:solidFill>
                <a:schemeClr val="accent2">
                  <a:lumMod val="50000"/>
                </a:schemeClr>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457201"/>
            <a:ext cx="8229600" cy="4191000"/>
          </a:xfrm>
        </p:spPr>
        <p:txBody>
          <a:bodyPr>
            <a:noAutofit/>
          </a:bodyPr>
          <a:lstStyle/>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Step7: ( suffix word ) ==  (‘</a:t>
            </a:r>
            <a:r>
              <a:rPr lang="en-US" sz="1600" b="1" dirty="0" err="1" smtClean="0">
                <a:solidFill>
                  <a:srgbClr val="630E05"/>
                </a:solidFill>
                <a:latin typeface="Arial Unicode MS" pitchFamily="34" charset="-128"/>
                <a:ea typeface="Arial Unicode MS" pitchFamily="34" charset="-128"/>
                <a:cs typeface="Arial Unicode MS" pitchFamily="34" charset="-128"/>
              </a:rPr>
              <a:t>mār</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split the suffix assign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check the dictionary assign the appropriate tag</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 8: ( suffix word ) ==  (‘mar’)</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split the suffix assign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check the dictionary assign the appropriate tag</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 9: ( suffix word ) ==  (‘</a:t>
            </a:r>
            <a:r>
              <a:rPr lang="en-US" sz="1600" b="1" dirty="0" err="1" smtClean="0">
                <a:solidFill>
                  <a:srgbClr val="630E05"/>
                </a:solidFill>
                <a:latin typeface="Arial Unicode MS" pitchFamily="34" charset="-128"/>
                <a:ea typeface="Arial Unicode MS" pitchFamily="34" charset="-128"/>
                <a:cs typeface="Arial Unicode MS" pitchFamily="34" charset="-128"/>
              </a:rPr>
              <a:t>ar</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split the suffix assign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check the dictionary assign the appropriate tag</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endParaRPr lang="en-US" sz="2200" dirty="0">
              <a:solidFill>
                <a:schemeClr val="accent2">
                  <a:lumMod val="50000"/>
                </a:schemeClr>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457201"/>
            <a:ext cx="8229600" cy="4191000"/>
          </a:xfrm>
        </p:spPr>
        <p:txBody>
          <a:bodyPr>
            <a:noAutofit/>
          </a:bodyPr>
          <a:lstStyle/>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 10 : ( suffix word ) ==  (‘</a:t>
            </a:r>
            <a:r>
              <a:rPr lang="en-US" sz="1600" b="1" dirty="0" err="1" smtClean="0">
                <a:solidFill>
                  <a:srgbClr val="630E05"/>
                </a:solidFill>
                <a:latin typeface="Arial Unicode MS" pitchFamily="34" charset="-128"/>
                <a:ea typeface="Arial Unicode MS" pitchFamily="34" charset="-128"/>
                <a:cs typeface="Arial Unicode MS" pitchFamily="34" charset="-128"/>
              </a:rPr>
              <a:t>ār</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split the suffix assign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check the dictionary assign the appropriate tag</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 11 : ( suffix word ) ==  (‘</a:t>
            </a:r>
            <a:r>
              <a:rPr lang="en-US" sz="1600" b="1" dirty="0" err="1" smtClean="0">
                <a:solidFill>
                  <a:srgbClr val="630E05"/>
                </a:solidFill>
                <a:latin typeface="Arial Unicode MS" pitchFamily="34" charset="-128"/>
                <a:ea typeface="Arial Unicode MS" pitchFamily="34" charset="-128"/>
                <a:cs typeface="Arial Unicode MS" pitchFamily="34" charset="-128"/>
              </a:rPr>
              <a:t>ir</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split the suffix assign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check the dictionary assign the appropriate tag</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Step 12 : ( suffix word ) ==  (‘</a:t>
            </a:r>
            <a:r>
              <a:rPr lang="en-US" sz="1600" b="1" dirty="0" err="1" smtClean="0">
                <a:solidFill>
                  <a:srgbClr val="630E05"/>
                </a:solidFill>
                <a:latin typeface="Arial Unicode MS" pitchFamily="34" charset="-128"/>
                <a:ea typeface="Arial Unicode MS" pitchFamily="34" charset="-128"/>
                <a:cs typeface="Arial Unicode MS" pitchFamily="34" charset="-128"/>
              </a:rPr>
              <a:t>īr</a:t>
            </a:r>
            <a:r>
              <a:rPr lang="en-US" sz="1600" b="1" dirty="0" smtClean="0">
                <a:solidFill>
                  <a:srgbClr val="630E05"/>
                </a:solidFill>
                <a:latin typeface="Arial Unicode MS" pitchFamily="34" charset="-128"/>
                <a:ea typeface="Arial Unicode MS" pitchFamily="34" charset="-128"/>
                <a:cs typeface="Arial Unicode MS" pitchFamily="34" charset="-128"/>
              </a:rPr>
              <a: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split the suffix assign tag as ‘PL’</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check the dictionary assign the appropriate tag</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exit()</a:t>
            </a:r>
          </a:p>
          <a:p>
            <a:pPr>
              <a:buNone/>
            </a:pPr>
            <a:r>
              <a:rPr lang="en-US" sz="1600" b="1" dirty="0" smtClean="0">
                <a:solidFill>
                  <a:srgbClr val="630E05"/>
                </a:solidFill>
                <a:latin typeface="Arial Unicode MS" pitchFamily="34" charset="-128"/>
                <a:ea typeface="Arial Unicode MS" pitchFamily="34" charset="-128"/>
                <a:cs typeface="Arial Unicode MS" pitchFamily="34" charset="-128"/>
              </a:rPr>
              <a:t>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1: The input word is read by the system and if it is found in the dictionary; then the appropriate tag is assigned. </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1 If the given input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மகள்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makaḷ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checked into the dictionary. Then the tag is assigned. The result is displayed as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மகள்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makaḷ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a:t>
            </a:r>
          </a:p>
          <a:p>
            <a:pPr lvl="2" algn="just">
              <a:buNone/>
            </a:pPr>
            <a:r>
              <a:rPr lang="en-US" sz="1800" b="1" dirty="0" err="1" smtClean="0">
                <a:latin typeface="Arial Unicode MS" pitchFamily="34" charset="-128"/>
                <a:ea typeface="Arial Unicode MS" pitchFamily="34" charset="-128"/>
                <a:cs typeface="Arial Unicode MS" pitchFamily="34" charset="-128"/>
              </a:rPr>
              <a:t>என்</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மகள்</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பெரு</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மடம்</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யான்</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பாராட்டத்</a:t>
            </a:r>
            <a:r>
              <a:rPr lang="en-US" sz="1800" b="1" dirty="0" smtClean="0">
                <a:latin typeface="Arial Unicode MS" pitchFamily="34" charset="-128"/>
                <a:ea typeface="Arial Unicode MS" pitchFamily="34" charset="-128"/>
                <a:cs typeface="Arial Unicode MS" pitchFamily="34" charset="-128"/>
              </a:rPr>
              <a:t> (அக.397:1) </a:t>
            </a:r>
          </a:p>
          <a:p>
            <a:pPr lvl="2" algn="just">
              <a:buNone/>
            </a:pPr>
            <a:r>
              <a:rPr lang="en-US" sz="1800" b="1" dirty="0" err="1" smtClean="0">
                <a:latin typeface="Arial Unicode MS" pitchFamily="34" charset="-128"/>
                <a:ea typeface="Arial Unicode MS" pitchFamily="34" charset="-128"/>
                <a:cs typeface="Arial Unicode MS" pitchFamily="34" charset="-128"/>
              </a:rPr>
              <a:t>eṉ</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makaḷ</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peru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maṭam</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yāṉ</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pārāṭṭat</a:t>
            </a:r>
            <a:r>
              <a:rPr lang="en-US" sz="1800" b="1" dirty="0" smtClean="0">
                <a:latin typeface="Arial Unicode MS" pitchFamily="34" charset="-128"/>
                <a:ea typeface="Arial Unicode MS" pitchFamily="34" charset="-128"/>
                <a:cs typeface="Arial Unicode MS" pitchFamily="34" charset="-128"/>
              </a:rPr>
              <a:t> (aka.397:1)</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2: The suffix word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checked and if it is found, the segment is separated and assigned as ‘PL’. Then the remaining word is checked in the dictionary and assigned as ‘NC/NP/ND’. </a:t>
            </a:r>
          </a:p>
          <a:p>
            <a:pPr algn="just">
              <a:buNone/>
            </a:pPr>
            <a:endParaRPr lang="en-US" sz="1800" b="1" dirty="0" smtClean="0">
              <a:solidFill>
                <a:schemeClr val="accent2">
                  <a:lumMod val="50000"/>
                </a:schemeClr>
              </a:solidFill>
              <a:latin typeface="Arial Unicode MS" pitchFamily="34" charset="-128"/>
              <a:ea typeface="Arial Unicode MS" pitchFamily="34" charset="-128"/>
              <a:cs typeface="Arial Unicode MS" pitchFamily="34" charset="-128"/>
            </a:endParaRP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2 If the given word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கிளைகள்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kiḷaikaḷ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checked then the suffix is removed and assigned the tag as ‘PL’; the remaining part of the word is checked and if it is found in noun common category then the tag ‘NC’ is assigned; the result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kiḷai</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lvl="1" algn="just">
              <a:buNone/>
            </a:pPr>
            <a:r>
              <a:rPr lang="en-US" sz="1800" b="1" dirty="0" err="1" smtClean="0">
                <a:latin typeface="Arial Unicode MS" pitchFamily="34" charset="-128"/>
                <a:ea typeface="Arial Unicode MS" pitchFamily="34" charset="-128"/>
                <a:cs typeface="Arial Unicode MS" pitchFamily="34" charset="-128"/>
              </a:rPr>
              <a:t>கேள்ஈவது</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உண்டு</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கிளைகளோ</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துஞ்சுப</a:t>
            </a:r>
            <a:r>
              <a:rPr lang="en-US" sz="1800" b="1" dirty="0" smtClean="0">
                <a:latin typeface="Arial Unicode MS" pitchFamily="34" charset="-128"/>
                <a:ea typeface="Arial Unicode MS" pitchFamily="34" charset="-128"/>
                <a:cs typeface="Arial Unicode MS" pitchFamily="34" charset="-128"/>
              </a:rPr>
              <a:t> (நாலடியார்191:2)</a:t>
            </a:r>
          </a:p>
          <a:p>
            <a:pPr lvl="1" algn="just">
              <a:buNone/>
            </a:pPr>
            <a:r>
              <a:rPr lang="en-US" sz="1800" b="1" dirty="0" err="1" smtClean="0">
                <a:latin typeface="Arial Unicode MS" pitchFamily="34" charset="-128"/>
                <a:ea typeface="Arial Unicode MS" pitchFamily="34" charset="-128"/>
                <a:cs typeface="Arial Unicode MS" pitchFamily="34" charset="-128"/>
              </a:rPr>
              <a:t>kēḷ</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īvatu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uṇṭu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kiḷaikaḷō</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tuñcupa</a:t>
            </a:r>
            <a:r>
              <a:rPr lang="en-US" sz="1800" b="1" dirty="0" smtClean="0">
                <a:latin typeface="Arial Unicode MS" pitchFamily="34" charset="-128"/>
                <a:ea typeface="Arial Unicode MS" pitchFamily="34" charset="-128"/>
                <a:cs typeface="Arial Unicode MS" pitchFamily="34" charset="-128"/>
              </a:rPr>
              <a:t> (Nālaṭiyār191:2)</a:t>
            </a:r>
          </a:p>
          <a:p>
            <a:pPr algn="just">
              <a:buNone/>
            </a:pPr>
            <a:endParaRPr lang="en-US" sz="1600" dirty="0">
              <a:solidFill>
                <a:schemeClr val="accent2">
                  <a:lumMod val="50000"/>
                </a:schemeClr>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lnSpcReduction="10000"/>
          </a:bodyPr>
          <a:lstStyle/>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3: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checked, if it is found the segment is separated; the first character (k) is removed; then it is tagged as ‘PL’, the remaining part of the word is assigned as ‘NC/NP/ND’. </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Ex.3 If the given input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அணுக்கள்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aṇukkaḷ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separated; the first character of the suffix ‘k’ is removed; then the remaining suffix is assigned as ‘PL’; check the remaining part of the word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aṇu</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in the dictionary; if it is found then the tag ‘NC’ is assigned; the result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அணு</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/NN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aṇu</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/NN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நிறைந்த</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இவ்</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அணுக்கள்</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பூதமாய்</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நிகழின்</a:t>
            </a:r>
            <a:r>
              <a:rPr lang="en-US" sz="1800" b="1" dirty="0" smtClean="0">
                <a:latin typeface="Arial Unicode MS" pitchFamily="34" charset="-128"/>
                <a:ea typeface="Arial Unicode MS" pitchFamily="34" charset="-128"/>
                <a:cs typeface="Arial Unicode MS" pitchFamily="34" charset="-128"/>
              </a:rPr>
              <a:t> (மணிமே.27:138)</a:t>
            </a:r>
          </a:p>
          <a:p>
            <a:pPr algn="just">
              <a:buNone/>
            </a:pP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niṟainta</a:t>
            </a:r>
            <a:r>
              <a:rPr lang="en-US" sz="1800" b="1" dirty="0" smtClean="0">
                <a:latin typeface="Arial Unicode MS" pitchFamily="34" charset="-128"/>
                <a:ea typeface="Arial Unicode MS" pitchFamily="34" charset="-128"/>
                <a:cs typeface="Arial Unicode MS" pitchFamily="34" charset="-128"/>
              </a:rPr>
              <a:t> iv </a:t>
            </a:r>
            <a:r>
              <a:rPr lang="en-US" sz="1800" b="1" dirty="0" err="1" smtClean="0">
                <a:latin typeface="Arial Unicode MS" pitchFamily="34" charset="-128"/>
                <a:ea typeface="Arial Unicode MS" pitchFamily="34" charset="-128"/>
                <a:cs typeface="Arial Unicode MS" pitchFamily="34" charset="-128"/>
              </a:rPr>
              <a:t>aṇukkaḷ</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pūtamāy</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nikaḻiṉ</a:t>
            </a:r>
            <a:r>
              <a:rPr lang="en-US" sz="1800" b="1" dirty="0" smtClean="0">
                <a:latin typeface="Arial Unicode MS" pitchFamily="34" charset="-128"/>
                <a:ea typeface="Arial Unicode MS" pitchFamily="34" charset="-128"/>
                <a:cs typeface="Arial Unicode MS" pitchFamily="34" charset="-128"/>
              </a:rPr>
              <a:t> (maṇimē.27:138)</a:t>
            </a:r>
          </a:p>
          <a:p>
            <a:pPr algn="just">
              <a:buNone/>
            </a:pPr>
            <a:endParaRPr lang="en-US" sz="1800" b="1" dirty="0" smtClean="0">
              <a:solidFill>
                <a:schemeClr val="accent2">
                  <a:lumMod val="50000"/>
                </a:schemeClr>
              </a:solidFill>
              <a:latin typeface="Arial Unicode MS" pitchFamily="34" charset="-128"/>
              <a:ea typeface="Arial Unicode MS" pitchFamily="34" charset="-128"/>
              <a:cs typeface="Arial Unicode MS" pitchFamily="34" charset="-128"/>
            </a:endParaRP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4: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ṅkaḷ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checked. If it is found, the segment is separated; in the suffix ‘ṅ’ is removed; the remaining is tagged as ‘PL’; ‘m’ is added in the last character of  the remaining  part of the word and then it is tagged as ‘NC/NP/ND’.          </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4 If the given input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குணங்கள்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kuṇaṅkaḷ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ṅkaḷ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separated; the first character of the suffix ‘ṅ’ is removed; and assigned tag as PL; ‘m’ is added as the last character of the remaining part of the word and assigned the tag as NC. The result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குணம்</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kuṇam</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/NN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கண்ணிய</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பொருளின்</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குணங்கள்</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ஆகும்</a:t>
            </a:r>
            <a:r>
              <a:rPr lang="en-US" sz="1800" b="1" dirty="0" smtClean="0">
                <a:latin typeface="Arial Unicode MS" pitchFamily="34" charset="-128"/>
                <a:ea typeface="Arial Unicode MS" pitchFamily="34" charset="-128"/>
                <a:cs typeface="Arial Unicode MS" pitchFamily="34" charset="-128"/>
              </a:rPr>
              <a:t> (மணிமே.27:256)</a:t>
            </a:r>
          </a:p>
          <a:p>
            <a:pPr algn="just">
              <a:buNone/>
            </a:pP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kaṇṇiya</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poruḷiṉ</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kuṇaṅkaḷ</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ākum</a:t>
            </a:r>
            <a:r>
              <a:rPr lang="en-US" sz="1800" b="1" dirty="0" smtClean="0">
                <a:latin typeface="Arial Unicode MS" pitchFamily="34" charset="-128"/>
                <a:ea typeface="Arial Unicode MS" pitchFamily="34" charset="-128"/>
                <a:cs typeface="Arial Unicode MS" pitchFamily="34" charset="-128"/>
              </a:rPr>
              <a:t> (maṇimē.27:256)</a:t>
            </a:r>
          </a:p>
          <a:p>
            <a:pPr algn="just">
              <a:buNone/>
            </a:pPr>
            <a:endParaRPr lang="en-US" sz="1600" dirty="0">
              <a:solidFill>
                <a:schemeClr val="accent2">
                  <a:lumMod val="50000"/>
                </a:schemeClr>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a:bodyPr>
          <a:lstStyle/>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5: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ṟkaḷ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checked. If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ṟkaḷ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found, the segment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sepatated</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in the suffix the ‘ṟ’ is removed; the remaining is tagged as PL; ‘l’ is added in the last character of  the remaining  part of the word and assigned the tagged as ‘NC/NP/ND’.</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5 The given input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சொற்கள்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coṟkaḷ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check the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suffix‘ṟkaḷ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segment the first character of the suffix ‘ṟ’ is removed assign the remaining suffix as PL, add ‘l’ in the last character of the remaining word and assign the tag as NN, the result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சொல்</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/NN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col</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/NN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lvl="2" algn="just">
              <a:buNone/>
            </a:pPr>
            <a:r>
              <a:rPr lang="en-US" sz="1800" b="1" dirty="0" err="1" smtClean="0">
                <a:latin typeface="Arial Unicode MS" pitchFamily="34" charset="-128"/>
                <a:ea typeface="Arial Unicode MS" pitchFamily="34" charset="-128"/>
                <a:cs typeface="Arial Unicode MS" pitchFamily="34" charset="-128"/>
              </a:rPr>
              <a:t>திருந்துபு</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நீகற்ற</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சொற்கள்</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யாம்கேட்ப</a:t>
            </a:r>
            <a:r>
              <a:rPr lang="en-US" sz="1800" b="1" dirty="0" smtClean="0">
                <a:latin typeface="Arial Unicode MS" pitchFamily="34" charset="-128"/>
                <a:ea typeface="Arial Unicode MS" pitchFamily="34" charset="-128"/>
                <a:cs typeface="Arial Unicode MS" pitchFamily="34" charset="-128"/>
              </a:rPr>
              <a:t> (கலி81:13)</a:t>
            </a:r>
          </a:p>
          <a:p>
            <a:pPr lvl="2" algn="just">
              <a:buNone/>
            </a:pPr>
            <a:r>
              <a:rPr lang="en-US" sz="1800" b="1" dirty="0" err="1" smtClean="0">
                <a:latin typeface="Arial Unicode MS" pitchFamily="34" charset="-128"/>
                <a:ea typeface="Arial Unicode MS" pitchFamily="34" charset="-128"/>
                <a:cs typeface="Arial Unicode MS" pitchFamily="34" charset="-128"/>
              </a:rPr>
              <a:t>tiruntupu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nī</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kaṟṟa</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coṟkaḷ</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yām</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kēṭpa</a:t>
            </a:r>
            <a:r>
              <a:rPr lang="en-US" sz="1800" b="1" dirty="0" smtClean="0">
                <a:latin typeface="Arial Unicode MS" pitchFamily="34" charset="-128"/>
                <a:ea typeface="Arial Unicode MS" pitchFamily="34" charset="-128"/>
                <a:cs typeface="Arial Unicode MS" pitchFamily="34" charset="-128"/>
              </a:rPr>
              <a:t> (Kali 81:13)</a:t>
            </a:r>
          </a:p>
          <a:p>
            <a:pPr algn="just">
              <a:buNone/>
            </a:pPr>
            <a:endParaRPr lang="en-US" sz="1800" b="1" dirty="0" smtClean="0">
              <a:solidFill>
                <a:schemeClr val="accent2">
                  <a:lumMod val="50000"/>
                </a:schemeClr>
              </a:solidFill>
              <a:latin typeface="Arial Unicode MS" pitchFamily="34" charset="-128"/>
              <a:ea typeface="Arial Unicode MS" pitchFamily="34" charset="-128"/>
              <a:cs typeface="Arial Unicode MS" pitchFamily="34" charset="-128"/>
            </a:endParaRP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6: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ṭkaḷ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checked,  if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ṭkaḷ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found, the segment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sepatated</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in the suffix the  ‘ṭ’ is removed;  the remaining is tagged as  ‘PL’; ‘ḷ’ is added in the last character of  the remaining  part of the word and assigned the tagged as ‘NC/NP/ND’. </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6 The given input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நாட்கள்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nāṭkaḷ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check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ṭkaḷ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segment the first character of the suffix ‘ṭ’ then assign the remaining suffix is PL, add ‘ḷ’ in the last of the remaining word then assign the tag as NN. The result is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நாள்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NCகள்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nāḷ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/NN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lvl="2" algn="just">
              <a:buNone/>
            </a:pPr>
            <a:r>
              <a:rPr lang="en-US" sz="1800" b="1" dirty="0" err="1" smtClean="0">
                <a:latin typeface="Arial Unicode MS" pitchFamily="34" charset="-128"/>
                <a:ea typeface="Arial Unicode MS" pitchFamily="34" charset="-128"/>
                <a:cs typeface="Arial Unicode MS" pitchFamily="34" charset="-128"/>
              </a:rPr>
              <a:t>ஒன்று</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இட</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ஈட்டு</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வருமேல்</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நின்</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வாழ்</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நாட்கள்</a:t>
            </a:r>
            <a:r>
              <a:rPr lang="en-US" sz="1800" b="1" dirty="0" smtClean="0">
                <a:latin typeface="Arial Unicode MS" pitchFamily="34" charset="-128"/>
                <a:ea typeface="Arial Unicode MS" pitchFamily="34" charset="-128"/>
                <a:cs typeface="Arial Unicode MS" pitchFamily="34" charset="-128"/>
              </a:rPr>
              <a:t>(ஐந்தி70-56:3)</a:t>
            </a:r>
          </a:p>
          <a:p>
            <a:pPr lvl="2" algn="just">
              <a:buNone/>
            </a:pPr>
            <a:r>
              <a:rPr lang="en-US" sz="1800" b="1" dirty="0" err="1" smtClean="0">
                <a:latin typeface="Arial Unicode MS" pitchFamily="34" charset="-128"/>
                <a:ea typeface="Arial Unicode MS" pitchFamily="34" charset="-128"/>
                <a:cs typeface="Arial Unicode MS" pitchFamily="34" charset="-128"/>
              </a:rPr>
              <a:t>oṉṟu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iṭa</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īṭṭu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varumēlniṉ</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vāḻ</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nāṭkaḷ</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Ainti</a:t>
            </a:r>
            <a:r>
              <a:rPr lang="en-US" sz="1800" b="1" dirty="0" smtClean="0">
                <a:latin typeface="Arial Unicode MS" pitchFamily="34" charset="-128"/>
                <a:ea typeface="Arial Unicode MS" pitchFamily="34" charset="-128"/>
                <a:cs typeface="Arial Unicode MS" pitchFamily="34" charset="-128"/>
              </a:rPr>
              <a:t> 70-56:3)</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7: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mār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checked; the segment is separated and assigned as ‘PL’. Then the remaining word is checked in the dictionary and assigned as ‘NC/NP/ND’. 	 </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7 The given input is </a:t>
            </a:r>
            <a:r>
              <a:rPr lang="ta-IN" sz="1800" b="1" dirty="0">
                <a:latin typeface="Arial Unicode MS" pitchFamily="34" charset="-128"/>
                <a:ea typeface="Arial Unicode MS" pitchFamily="34" charset="-128"/>
                <a:cs typeface="Arial Unicode MS" pitchFamily="34" charset="-128"/>
              </a:rPr>
              <a:t>பாவைமார்</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1800" b="1" dirty="0" err="1">
                <a:latin typeface="Arial Unicode MS" pitchFamily="34" charset="-128"/>
                <a:ea typeface="Arial Unicode MS" pitchFamily="34" charset="-128"/>
                <a:cs typeface="Arial Unicode MS" pitchFamily="34" charset="-128"/>
              </a:rPr>
              <a:t>pāvaimār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check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mār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segment the suffix and assign the suffix as PL, the remaining word is assign as NN. The result is </a:t>
            </a:r>
            <a:r>
              <a:rPr lang="en-US" sz="1800" b="1" dirty="0">
                <a:solidFill>
                  <a:schemeClr val="accent2">
                    <a:lumMod val="50000"/>
                  </a:schemeClr>
                </a:solidFill>
                <a:latin typeface="Arial Unicode MS" pitchFamily="34" charset="-128"/>
                <a:ea typeface="Arial Unicode MS" pitchFamily="34" charset="-128"/>
                <a:cs typeface="Arial Unicode MS" pitchFamily="34" charset="-128"/>
              </a:rPr>
              <a:t> </a:t>
            </a:r>
            <a:r>
              <a:rPr lang="ta-IN" sz="1800" b="1" dirty="0">
                <a:latin typeface="Arial Unicode MS" pitchFamily="34" charset="-128"/>
                <a:ea typeface="Arial Unicode MS" pitchFamily="34" charset="-128"/>
                <a:cs typeface="Arial Unicode MS" pitchFamily="34" charset="-128"/>
              </a:rPr>
              <a:t>பாவை</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மார்/</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a:latin typeface="Arial Unicode MS" pitchFamily="34" charset="-128"/>
                <a:ea typeface="Arial Unicode MS" pitchFamily="34" charset="-128"/>
                <a:cs typeface="Arial Unicode MS" pitchFamily="34" charset="-128"/>
              </a:rPr>
              <a:t>pāvai</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mār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algn="just">
              <a:buNone/>
            </a:pPr>
            <a:endParaRPr lang="en-US" sz="1800" b="1" dirty="0" smtClean="0">
              <a:solidFill>
                <a:schemeClr val="accent2">
                  <a:lumMod val="50000"/>
                </a:schemeClr>
              </a:solidFill>
              <a:latin typeface="Arial Unicode MS" pitchFamily="34" charset="-128"/>
              <a:ea typeface="Arial Unicode MS" pitchFamily="34" charset="-128"/>
              <a:cs typeface="Arial Unicode MS" pitchFamily="34" charset="-128"/>
            </a:endParaRPr>
          </a:p>
          <a:p>
            <a:pPr lvl="2" algn="just">
              <a:buNone/>
            </a:pPr>
            <a:r>
              <a:rPr lang="ta-IN" sz="1800" b="1" dirty="0" smtClean="0">
                <a:latin typeface="Arial Unicode MS" pitchFamily="34" charset="-128"/>
                <a:ea typeface="Arial Unicode MS" pitchFamily="34" charset="-128"/>
                <a:cs typeface="Arial Unicode MS" pitchFamily="34" charset="-128"/>
              </a:rPr>
              <a:t>பாவைமார் ஆரிக்கும் பாடலே பாடல் (சிலம்பு.29:120)</a:t>
            </a:r>
          </a:p>
          <a:p>
            <a:pPr lvl="2" algn="just">
              <a:buNone/>
            </a:pPr>
            <a:r>
              <a:rPr lang="en-US" sz="1800" b="1" dirty="0" err="1" smtClean="0">
                <a:latin typeface="Arial Unicode MS" pitchFamily="34" charset="-128"/>
                <a:ea typeface="Arial Unicode MS" pitchFamily="34" charset="-128"/>
                <a:cs typeface="Arial Unicode MS" pitchFamily="34" charset="-128"/>
              </a:rPr>
              <a:t>pāvaimār</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ārikkum</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pāṭalē</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pāṭal</a:t>
            </a:r>
            <a:r>
              <a:rPr lang="en-US" sz="1800" b="1" dirty="0" smtClean="0">
                <a:latin typeface="Arial Unicode MS" pitchFamily="34" charset="-128"/>
                <a:ea typeface="Arial Unicode MS" pitchFamily="34" charset="-128"/>
                <a:cs typeface="Arial Unicode MS" pitchFamily="34" charset="-128"/>
              </a:rPr>
              <a:t> (cilampu.29:120</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a:t>
            </a:r>
          </a:p>
          <a:p>
            <a:pPr lvl="2" algn="just">
              <a:buNone/>
            </a:pPr>
            <a:endParaRPr lang="en-US" sz="1800" b="1" dirty="0" smtClean="0">
              <a:solidFill>
                <a:schemeClr val="accent2">
                  <a:lumMod val="50000"/>
                </a:schemeClr>
              </a:solidFill>
              <a:latin typeface="Arial Unicode MS" pitchFamily="34" charset="-128"/>
              <a:ea typeface="Arial Unicode MS" pitchFamily="34" charset="-128"/>
              <a:cs typeface="Arial Unicode MS" pitchFamily="34" charset="-128"/>
            </a:endParaRP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8: The suffix ‘mar’ is cheeked; the segment is separated and assigned as ‘PL’. Then the remaining word is checked in the dictionary and assigned as ‘NC/NP/ND’.</a:t>
            </a:r>
          </a:p>
          <a:p>
            <a:pPr lvl="2"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8 the given input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பதின்மர்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patiṉmar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check the suffix ‘mar’ segment the suffix and assign the suffix as PL, the remaining word is assign as NN. The result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பதின்/</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மர்/</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patiṉ</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mar/PL).</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ta-IN" sz="1800" b="1" dirty="0" smtClean="0">
                <a:latin typeface="Arial Unicode MS" pitchFamily="34" charset="-128"/>
                <a:ea typeface="Arial Unicode MS" pitchFamily="34" charset="-128"/>
                <a:cs typeface="Arial Unicode MS" pitchFamily="34" charset="-128"/>
              </a:rPr>
              <a:t>முனியா ஏறுபோல் வைகல் பதின்மரை (கலி.108:48)	</a:t>
            </a:r>
          </a:p>
          <a:p>
            <a:pPr lvl="2" algn="just">
              <a:buNone/>
            </a:pP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muṉiyā</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ēṟupōl</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vaikal</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patiṉmarai</a:t>
            </a:r>
            <a:r>
              <a:rPr lang="en-US" sz="1800" b="1" dirty="0" smtClean="0">
                <a:latin typeface="Arial Unicode MS" pitchFamily="34" charset="-128"/>
                <a:ea typeface="Arial Unicode MS" pitchFamily="34" charset="-128"/>
                <a:cs typeface="Arial Unicode MS" pitchFamily="34" charset="-128"/>
              </a:rPr>
              <a:t> (kali.108:48)</a:t>
            </a:r>
          </a:p>
          <a:p>
            <a:pPr lvl="2" algn="just">
              <a:buNone/>
            </a:pPr>
            <a:endParaRPr lang="en-US" sz="1800" dirty="0">
              <a:solidFill>
                <a:schemeClr val="accent2">
                  <a:lumMod val="50000"/>
                </a:schemeClr>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7848600"/>
          </a:xfrm>
        </p:spPr>
        <p:txBody>
          <a:bodyPr>
            <a:normAutofit/>
          </a:bodyPr>
          <a:lstStyle/>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9: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ar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cheeked; the segment is separated and assigned as ‘PL’. Then the remaining word is checked in the dictionary and assigned as ‘NC/NP/ND’.</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9 the given input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கிழவியர்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kiḻaviyar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check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ar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segment the suffix and assign the suffix as PL, the remaining word is assign as NN. The result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கிழவி/</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அர்/</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kiḻavi</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ar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ta-IN" sz="1800" b="1" dirty="0" smtClean="0">
                <a:latin typeface="Arial Unicode MS" pitchFamily="34" charset="-128"/>
                <a:ea typeface="Arial Unicode MS" pitchFamily="34" charset="-128"/>
                <a:cs typeface="Arial Unicode MS" pitchFamily="34" charset="-128"/>
              </a:rPr>
              <a:t>கிழவர் கிழவியர் என்னாது ஏழ்காறும் (பரி:11:120)</a:t>
            </a:r>
          </a:p>
          <a:p>
            <a:pPr algn="just">
              <a:buNone/>
            </a:pPr>
            <a:r>
              <a:rPr lang="ta-IN"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kiḻavar</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kiḻaviyar</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eṉṉātu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ēḻkāṟum</a:t>
            </a:r>
            <a:r>
              <a:rPr lang="en-US" sz="1800" b="1" dirty="0" smtClean="0">
                <a:latin typeface="Arial Unicode MS" pitchFamily="34" charset="-128"/>
                <a:ea typeface="Arial Unicode MS" pitchFamily="34" charset="-128"/>
                <a:cs typeface="Arial Unicode MS" pitchFamily="34" charset="-128"/>
              </a:rPr>
              <a:t> (pari:11:120)</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10: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ār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cheeked; the segment is separated and assigned as ‘PL’. Then the remaining word is checked in the dictionary and assigned as ‘NC/NP/ND’.</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10 the given input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பேதையார்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pētaiyār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check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ār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segment the suffix and assign the suffix as PL, the remaining word is assign as NN. The result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பேதை/</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ஆர்/</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pētai</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ār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algn="just">
              <a:buNone/>
            </a:pPr>
            <a:r>
              <a:rPr lang="en-US" sz="1800" b="1" dirty="0" smtClean="0">
                <a:latin typeface="Arial Unicode MS" pitchFamily="34" charset="-128"/>
                <a:ea typeface="Arial Unicode MS" pitchFamily="34" charset="-128"/>
                <a:cs typeface="Arial Unicode MS" pitchFamily="34" charset="-128"/>
              </a:rPr>
              <a:t>           </a:t>
            </a:r>
            <a:r>
              <a:rPr lang="ta-IN" sz="1800" b="1" dirty="0" smtClean="0">
                <a:latin typeface="Arial Unicode MS" pitchFamily="34" charset="-128"/>
                <a:ea typeface="Arial Unicode MS" pitchFamily="34" charset="-128"/>
                <a:cs typeface="Arial Unicode MS" pitchFamily="34" charset="-128"/>
              </a:rPr>
              <a:t>அறிவு எனப்படுவது பேதையார் சொல் நோன்றல் (கலி.133:10)</a:t>
            </a:r>
          </a:p>
          <a:p>
            <a:pPr algn="just">
              <a:buNone/>
            </a:pPr>
            <a:r>
              <a:rPr lang="ta-IN"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aṟivu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eṉappaṭuvatu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pētaiyār</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col</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nōṉṟal</a:t>
            </a:r>
            <a:r>
              <a:rPr lang="en-US" sz="1800" b="1" dirty="0" smtClean="0">
                <a:latin typeface="Arial Unicode MS" pitchFamily="34" charset="-128"/>
                <a:ea typeface="Arial Unicode MS" pitchFamily="34" charset="-128"/>
                <a:cs typeface="Arial Unicode MS" pitchFamily="34" charset="-128"/>
              </a:rPr>
              <a:t> (kali.133:10)</a:t>
            </a:r>
          </a:p>
          <a:p>
            <a:pPr algn="just">
              <a:buNone/>
            </a:pPr>
            <a:endParaRPr lang="en-US" sz="1800" dirty="0">
              <a:solidFill>
                <a:schemeClr val="accent2">
                  <a:lumMod val="50000"/>
                </a:schemeClr>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11: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ir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cheeked; the segment is separated and assigned as ‘PL’. Then the remaining word is checked in the dictionary and assigned as ‘NC/NP/ND’.</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11 the given input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மகளிர்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makaḷir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check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ir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segment the suffix and assign the suffix as PL, the remaining word is assign as NN. The result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மகள்/</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இர்/</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makaḷ</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ir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ta-IN" sz="1800" b="1" dirty="0" smtClean="0">
                <a:latin typeface="Arial Unicode MS" pitchFamily="34" charset="-128"/>
                <a:ea typeface="Arial Unicode MS" pitchFamily="34" charset="-128"/>
                <a:cs typeface="Arial Unicode MS" pitchFamily="34" charset="-128"/>
              </a:rPr>
              <a:t>மகளிர் கோதை மைந்தர் புனைய உம் பரி.20:20</a:t>
            </a:r>
          </a:p>
          <a:p>
            <a:pPr algn="just">
              <a:buNone/>
            </a:pPr>
            <a:r>
              <a:rPr lang="ta-IN"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makaḷir</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kōtai</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maintar</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puṉaiya</a:t>
            </a:r>
            <a:r>
              <a:rPr lang="en-US" sz="1800" b="1" dirty="0" smtClean="0">
                <a:latin typeface="Arial Unicode MS" pitchFamily="34" charset="-128"/>
                <a:ea typeface="Arial Unicode MS" pitchFamily="34" charset="-128"/>
                <a:cs typeface="Arial Unicode MS" pitchFamily="34" charset="-128"/>
              </a:rPr>
              <a:t> um pari.20:20</a:t>
            </a:r>
          </a:p>
          <a:p>
            <a:pPr algn="just">
              <a:buNone/>
            </a:pPr>
            <a:endParaRPr lang="en-US" sz="1800" b="1" dirty="0" smtClean="0">
              <a:solidFill>
                <a:schemeClr val="accent2">
                  <a:lumMod val="50000"/>
                </a:schemeClr>
              </a:solidFill>
              <a:latin typeface="Arial Unicode MS" pitchFamily="34" charset="-128"/>
              <a:ea typeface="Arial Unicode MS" pitchFamily="34" charset="-128"/>
              <a:cs typeface="Arial Unicode MS" pitchFamily="34" charset="-128"/>
            </a:endParaRP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Step 12: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īr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is cheeked; the segment is separated and assigned as ‘PL’. Then the remaining word is checked in the dictionary and assigned as ‘NC/NP/ND’.</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Ex. 12 the given input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பெண்டீர்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peṇṭīr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check the suffix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īr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segment the suffix and assign the suffix as PL, the remaining word is assign as NN. The result is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பதின்/</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ta-IN" sz="1800" b="1" dirty="0" smtClean="0">
                <a:solidFill>
                  <a:schemeClr val="accent2">
                    <a:lumMod val="50000"/>
                  </a:schemeClr>
                </a:solidFill>
                <a:latin typeface="Arial Unicode MS" pitchFamily="34" charset="-128"/>
                <a:ea typeface="Arial Unicode MS" pitchFamily="34" charset="-128"/>
                <a:cs typeface="Arial Unicode MS" pitchFamily="34" charset="-128"/>
              </a:rPr>
              <a:t>ஈர்/</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patiṉ</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/NC </a:t>
            </a:r>
            <a:r>
              <a:rPr lang="en-US" sz="1800" b="1" dirty="0" err="1" smtClean="0">
                <a:solidFill>
                  <a:schemeClr val="accent2">
                    <a:lumMod val="50000"/>
                  </a:schemeClr>
                </a:solidFill>
                <a:latin typeface="Arial Unicode MS" pitchFamily="34" charset="-128"/>
                <a:ea typeface="Arial Unicode MS" pitchFamily="34" charset="-128"/>
                <a:cs typeface="Arial Unicode MS" pitchFamily="34" charset="-128"/>
              </a:rPr>
              <a:t>īr</a:t>
            </a: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/PL)</a:t>
            </a:r>
          </a:p>
          <a:p>
            <a:pPr algn="just">
              <a:buNone/>
            </a:pPr>
            <a:r>
              <a:rPr lang="en-US" sz="1800" b="1"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ta-IN" sz="1800" b="1" dirty="0" smtClean="0">
                <a:latin typeface="Arial Unicode MS" pitchFamily="34" charset="-128"/>
                <a:ea typeface="Arial Unicode MS" pitchFamily="34" charset="-128"/>
                <a:cs typeface="Arial Unicode MS" pitchFamily="34" charset="-128"/>
              </a:rPr>
              <a:t>விழைவு இலா பெண்டீர் தோள் சேர்வும் உழந்து (திரி.5:2)</a:t>
            </a:r>
          </a:p>
          <a:p>
            <a:pPr algn="just">
              <a:buNone/>
            </a:pPr>
            <a:r>
              <a:rPr lang="ta-IN" sz="1800" b="1" dirty="0" smtClean="0">
                <a:latin typeface="Arial Unicode MS" pitchFamily="34" charset="-128"/>
                <a:ea typeface="Arial Unicode MS" pitchFamily="34" charset="-128"/>
                <a:cs typeface="Arial Unicode MS" pitchFamily="34" charset="-128"/>
              </a:rPr>
              <a:t>      </a:t>
            </a:r>
            <a:r>
              <a:rPr lang="en-US" sz="1800" b="1" dirty="0" smtClean="0">
                <a:latin typeface="Arial Unicode MS" pitchFamily="34" charset="-128"/>
                <a:ea typeface="Arial Unicode MS" pitchFamily="34" charset="-128"/>
                <a:cs typeface="Arial Unicode MS" pitchFamily="34" charset="-128"/>
              </a:rPr>
              <a:t> </a:t>
            </a:r>
            <a:r>
              <a:rPr lang="ta-IN"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viḻaivu</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ilā</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peṇṭīr</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tōḷ</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cērvum</a:t>
            </a:r>
            <a:r>
              <a:rPr lang="en-US" sz="1800" b="1" dirty="0" smtClean="0">
                <a:latin typeface="Arial Unicode MS" pitchFamily="34" charset="-128"/>
                <a:ea typeface="Arial Unicode MS" pitchFamily="34" charset="-128"/>
                <a:cs typeface="Arial Unicode MS" pitchFamily="34" charset="-128"/>
              </a:rPr>
              <a:t> </a:t>
            </a:r>
            <a:r>
              <a:rPr lang="en-US" sz="1800" b="1" dirty="0" err="1" smtClean="0">
                <a:latin typeface="Arial Unicode MS" pitchFamily="34" charset="-128"/>
                <a:ea typeface="Arial Unicode MS" pitchFamily="34" charset="-128"/>
                <a:cs typeface="Arial Unicode MS" pitchFamily="34" charset="-128"/>
              </a:rPr>
              <a:t>uḻantu</a:t>
            </a:r>
            <a:r>
              <a:rPr lang="en-US" sz="1800" b="1" dirty="0" smtClean="0">
                <a:latin typeface="Arial Unicode MS" pitchFamily="34" charset="-128"/>
                <a:ea typeface="Arial Unicode MS" pitchFamily="34" charset="-128"/>
                <a:cs typeface="Arial Unicode MS" pitchFamily="34" charset="-128"/>
              </a:rPr>
              <a:t> (tiri.5:2)</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solidFill>
                  <a:srgbClr val="C00000"/>
                </a:solidFill>
                <a:latin typeface="Arial Unicode MS"/>
                <a:ea typeface="Arial Unicode MS" pitchFamily="34" charset="-128"/>
                <a:cs typeface="Arial Unicode MS"/>
              </a:rPr>
              <a:t>சங்க</a:t>
            </a:r>
            <a:r>
              <a:rPr lang="en-US" sz="3600" dirty="0" smtClean="0">
                <a:solidFill>
                  <a:srgbClr val="C00000"/>
                </a:solidFill>
                <a:latin typeface="Arial Unicode MS"/>
                <a:ea typeface="Arial Unicode MS" pitchFamily="34" charset="-128"/>
                <a:cs typeface="Arial Unicode MS"/>
              </a:rPr>
              <a:t> </a:t>
            </a:r>
            <a:r>
              <a:rPr lang="en-US" sz="3600" dirty="0" err="1" smtClean="0">
                <a:solidFill>
                  <a:srgbClr val="C00000"/>
                </a:solidFill>
                <a:latin typeface="Arial Unicode MS"/>
                <a:ea typeface="Arial Unicode MS" pitchFamily="34" charset="-128"/>
                <a:cs typeface="Arial Unicode MS"/>
              </a:rPr>
              <a:t>இலக்கியங்களுக்கான</a:t>
            </a:r>
            <a:r>
              <a:rPr lang="en-US" sz="3600" dirty="0" smtClean="0">
                <a:solidFill>
                  <a:srgbClr val="C00000"/>
                </a:solidFill>
                <a:latin typeface="Arial Unicode MS"/>
                <a:ea typeface="Arial Unicode MS" pitchFamily="34" charset="-128"/>
                <a:cs typeface="Arial Unicode MS"/>
              </a:rPr>
              <a:t> </a:t>
            </a:r>
            <a:r>
              <a:rPr lang="en-US" sz="3600" dirty="0" err="1" smtClean="0">
                <a:solidFill>
                  <a:srgbClr val="C00000"/>
                </a:solidFill>
                <a:latin typeface="Arial Unicode MS"/>
                <a:ea typeface="Arial Unicode MS" pitchFamily="34" charset="-128"/>
                <a:cs typeface="Arial Unicode MS"/>
              </a:rPr>
              <a:t>உருபன்</a:t>
            </a:r>
            <a:r>
              <a:rPr lang="en-US" sz="3600" dirty="0" smtClean="0">
                <a:solidFill>
                  <a:srgbClr val="C00000"/>
                </a:solidFill>
                <a:latin typeface="Arial Unicode MS"/>
                <a:ea typeface="Arial Unicode MS" pitchFamily="34" charset="-128"/>
                <a:cs typeface="Arial Unicode MS"/>
              </a:rPr>
              <a:t> </a:t>
            </a:r>
            <a:r>
              <a:rPr lang="en-US" sz="3600" dirty="0" err="1" smtClean="0">
                <a:solidFill>
                  <a:srgbClr val="C00000"/>
                </a:solidFill>
                <a:latin typeface="Arial Unicode MS"/>
                <a:ea typeface="Arial Unicode MS" pitchFamily="34" charset="-128"/>
                <a:cs typeface="Arial Unicode MS"/>
              </a:rPr>
              <a:t>பகுப்பாய்வி</a:t>
            </a:r>
            <a:endParaRPr lang="en-US" sz="3600" dirty="0">
              <a:solidFill>
                <a:srgbClr val="C00000"/>
              </a:solidFill>
              <a:latin typeface="Arial Unicode MS"/>
              <a:ea typeface="Arial Unicode MS" pitchFamily="34" charset="-128"/>
              <a:cs typeface="Arial Unicode MS"/>
            </a:endParaRPr>
          </a:p>
        </p:txBody>
      </p:sp>
      <p:sp>
        <p:nvSpPr>
          <p:cNvPr id="3" name="Content Placeholder 2"/>
          <p:cNvSpPr>
            <a:spLocks noGrp="1"/>
          </p:cNvSpPr>
          <p:nvPr>
            <p:ph idx="1"/>
          </p:nvPr>
        </p:nvSpPr>
        <p:spPr/>
        <p:txBody>
          <a:bodyPr>
            <a:normAutofit/>
          </a:bodyPr>
          <a:lstStyle/>
          <a:p>
            <a:pPr algn="r">
              <a:buNone/>
            </a:pPr>
            <a:endParaRPr lang="en-US" sz="2400" dirty="0" smtClean="0">
              <a:latin typeface="Arial Unicode MS" pitchFamily="34" charset="-128"/>
              <a:ea typeface="Arial Unicode MS" pitchFamily="34" charset="-128"/>
              <a:cs typeface="Arial Unicode MS" pitchFamily="34" charset="-128"/>
            </a:endParaRPr>
          </a:p>
          <a:p>
            <a:pPr algn="r">
              <a:buNone/>
            </a:pPr>
            <a:endParaRPr lang="en-US" sz="2400" dirty="0" smtClean="0">
              <a:latin typeface="Arial Unicode MS" pitchFamily="34" charset="-128"/>
              <a:ea typeface="Arial Unicode MS" pitchFamily="34" charset="-128"/>
              <a:cs typeface="Arial Unicode MS" pitchFamily="34" charset="-128"/>
            </a:endParaRPr>
          </a:p>
          <a:p>
            <a:pPr algn="r">
              <a:buNone/>
            </a:pPr>
            <a:endParaRPr lang="en-US" sz="2400" dirty="0" smtClean="0">
              <a:latin typeface="Arial Unicode MS" pitchFamily="34" charset="-128"/>
              <a:ea typeface="Arial Unicode MS" pitchFamily="34" charset="-128"/>
              <a:cs typeface="Arial Unicode MS" pitchFamily="34" charset="-128"/>
            </a:endParaRPr>
          </a:p>
          <a:p>
            <a:pPr algn="r">
              <a:buNone/>
            </a:pPr>
            <a:endParaRPr lang="en-US" sz="2400" dirty="0" smtClean="0">
              <a:latin typeface="Arial Unicode MS" pitchFamily="34" charset="-128"/>
              <a:ea typeface="Arial Unicode MS" pitchFamily="34" charset="-128"/>
              <a:cs typeface="Arial Unicode MS" pitchFamily="34" charset="-128"/>
            </a:endParaRPr>
          </a:p>
          <a:p>
            <a:pPr algn="r">
              <a:buNone/>
            </a:pPr>
            <a:endParaRPr lang="en-US" sz="2400" dirty="0" smtClean="0">
              <a:latin typeface="Arial Unicode MS" pitchFamily="34" charset="-128"/>
              <a:ea typeface="Arial Unicode MS" pitchFamily="34" charset="-128"/>
              <a:cs typeface="Arial Unicode MS" pitchFamily="34" charset="-128"/>
            </a:endParaRPr>
          </a:p>
          <a:p>
            <a:pPr algn="r">
              <a:buNone/>
            </a:pPr>
            <a:r>
              <a:rPr lang="en-US" sz="2400" dirty="0" err="1" smtClean="0">
                <a:solidFill>
                  <a:srgbClr val="C00000"/>
                </a:solidFill>
                <a:latin typeface="Arial Unicode MS" pitchFamily="34" charset="-128"/>
                <a:ea typeface="Arial Unicode MS" pitchFamily="34" charset="-128"/>
                <a:cs typeface="Arial Unicode MS" pitchFamily="34" charset="-128"/>
              </a:rPr>
              <a:t>இரா</a:t>
            </a:r>
            <a:r>
              <a:rPr lang="en-US" sz="2400" dirty="0" smtClean="0">
                <a:solidFill>
                  <a:srgbClr val="C00000"/>
                </a:solidFill>
                <a:latin typeface="Arial Unicode MS" pitchFamily="34" charset="-128"/>
                <a:ea typeface="Arial Unicode MS" pitchFamily="34" charset="-128"/>
                <a:cs typeface="Arial Unicode MS" pitchFamily="34" charset="-128"/>
              </a:rPr>
              <a:t>. </a:t>
            </a:r>
            <a:r>
              <a:rPr lang="en-US" sz="2400" dirty="0" err="1" smtClean="0">
                <a:solidFill>
                  <a:srgbClr val="C00000"/>
                </a:solidFill>
                <a:latin typeface="Arial Unicode MS" pitchFamily="34" charset="-128"/>
                <a:ea typeface="Arial Unicode MS" pitchFamily="34" charset="-128"/>
                <a:cs typeface="Arial Unicode MS" pitchFamily="34" charset="-128"/>
              </a:rPr>
              <a:t>அகிலன்</a:t>
            </a:r>
            <a:endParaRPr lang="en-US" sz="2400" dirty="0" smtClean="0">
              <a:solidFill>
                <a:srgbClr val="C00000"/>
              </a:solidFill>
              <a:latin typeface="Arial Unicode MS" pitchFamily="34" charset="-128"/>
              <a:ea typeface="Arial Unicode MS" pitchFamily="34" charset="-128"/>
              <a:cs typeface="Arial Unicode MS" pitchFamily="34" charset="-128"/>
            </a:endParaRPr>
          </a:p>
          <a:p>
            <a:pPr algn="r">
              <a:buNone/>
            </a:pPr>
            <a:r>
              <a:rPr lang="en-US" sz="1600" dirty="0" err="1" smtClean="0">
                <a:solidFill>
                  <a:srgbClr val="C00000"/>
                </a:solidFill>
                <a:latin typeface="Arial Unicode MS" pitchFamily="34" charset="-128"/>
                <a:ea typeface="Arial Unicode MS" pitchFamily="34" charset="-128"/>
                <a:cs typeface="Arial Unicode MS" pitchFamily="34" charset="-128"/>
              </a:rPr>
              <a:t>நிரலாளார்</a:t>
            </a:r>
            <a:endParaRPr lang="en-US" sz="1600" dirty="0" smtClean="0">
              <a:solidFill>
                <a:srgbClr val="C00000"/>
              </a:solidFill>
              <a:latin typeface="Arial Unicode MS" pitchFamily="34" charset="-128"/>
              <a:ea typeface="Arial Unicode MS" pitchFamily="34" charset="-128"/>
              <a:cs typeface="Arial Unicode MS" pitchFamily="34" charset="-128"/>
            </a:endParaRPr>
          </a:p>
          <a:p>
            <a:pPr algn="r">
              <a:buNone/>
            </a:pPr>
            <a:r>
              <a:rPr lang="en-US" sz="1600" dirty="0" err="1" smtClean="0">
                <a:solidFill>
                  <a:srgbClr val="C00000"/>
                </a:solidFill>
                <a:latin typeface="Arial Unicode MS" pitchFamily="34" charset="-128"/>
                <a:ea typeface="Arial Unicode MS" pitchFamily="34" charset="-128"/>
                <a:cs typeface="Arial Unicode MS" pitchFamily="34" charset="-128"/>
              </a:rPr>
              <a:t>செம்மொழித்</a:t>
            </a:r>
            <a:r>
              <a:rPr lang="en-US" sz="1600" dirty="0" smtClean="0">
                <a:solidFill>
                  <a:srgbClr val="C00000"/>
                </a:solidFill>
                <a:latin typeface="Arial Unicode MS" pitchFamily="34" charset="-128"/>
                <a:ea typeface="Arial Unicode MS" pitchFamily="34" charset="-128"/>
                <a:cs typeface="Arial Unicode MS" pitchFamily="34" charset="-128"/>
              </a:rPr>
              <a:t> </a:t>
            </a:r>
            <a:r>
              <a:rPr lang="en-US" sz="1600" dirty="0" err="1" smtClean="0">
                <a:solidFill>
                  <a:srgbClr val="C00000"/>
                </a:solidFill>
                <a:latin typeface="Arial Unicode MS" pitchFamily="34" charset="-128"/>
                <a:ea typeface="Arial Unicode MS" pitchFamily="34" charset="-128"/>
                <a:cs typeface="Arial Unicode MS" pitchFamily="34" charset="-128"/>
              </a:rPr>
              <a:t>தமிழாய்வு</a:t>
            </a:r>
            <a:r>
              <a:rPr lang="en-US" sz="1600" dirty="0" smtClean="0">
                <a:solidFill>
                  <a:srgbClr val="C00000"/>
                </a:solidFill>
                <a:latin typeface="Arial Unicode MS" pitchFamily="34" charset="-128"/>
                <a:ea typeface="Arial Unicode MS" pitchFamily="34" charset="-128"/>
                <a:cs typeface="Arial Unicode MS" pitchFamily="34" charset="-128"/>
              </a:rPr>
              <a:t> </a:t>
            </a:r>
            <a:r>
              <a:rPr lang="en-US" sz="1600" dirty="0" err="1" smtClean="0">
                <a:solidFill>
                  <a:srgbClr val="C00000"/>
                </a:solidFill>
                <a:latin typeface="Arial Unicode MS" pitchFamily="34" charset="-128"/>
                <a:ea typeface="Arial Unicode MS" pitchFamily="34" charset="-128"/>
                <a:cs typeface="Arial Unicode MS" pitchFamily="34" charset="-128"/>
              </a:rPr>
              <a:t>மத்திய</a:t>
            </a:r>
            <a:r>
              <a:rPr lang="en-US" sz="1600" dirty="0" smtClean="0">
                <a:solidFill>
                  <a:srgbClr val="C00000"/>
                </a:solidFill>
                <a:latin typeface="Arial Unicode MS" pitchFamily="34" charset="-128"/>
                <a:ea typeface="Arial Unicode MS" pitchFamily="34" charset="-128"/>
                <a:cs typeface="Arial Unicode MS" pitchFamily="34" charset="-128"/>
              </a:rPr>
              <a:t> </a:t>
            </a:r>
            <a:r>
              <a:rPr lang="en-US" sz="1600" dirty="0" err="1" smtClean="0">
                <a:solidFill>
                  <a:srgbClr val="C00000"/>
                </a:solidFill>
                <a:latin typeface="Arial Unicode MS" pitchFamily="34" charset="-128"/>
                <a:ea typeface="Arial Unicode MS" pitchFamily="34" charset="-128"/>
                <a:cs typeface="Arial Unicode MS" pitchFamily="34" charset="-128"/>
              </a:rPr>
              <a:t>நிறுவனம்</a:t>
            </a:r>
            <a:endParaRPr lang="en-US" sz="1600" dirty="0" smtClean="0">
              <a:solidFill>
                <a:srgbClr val="C00000"/>
              </a:solidFill>
              <a:latin typeface="Arial Unicode MS" pitchFamily="34" charset="-128"/>
              <a:ea typeface="Arial Unicode MS" pitchFamily="34" charset="-128"/>
              <a:cs typeface="Arial Unicode MS" pitchFamily="34" charset="-128"/>
            </a:endParaRPr>
          </a:p>
          <a:p>
            <a:pPr algn="r">
              <a:buNone/>
            </a:pPr>
            <a:r>
              <a:rPr lang="en-US" sz="1600" dirty="0" err="1" smtClean="0">
                <a:solidFill>
                  <a:srgbClr val="C00000"/>
                </a:solidFill>
                <a:latin typeface="Arial Unicode MS" pitchFamily="34" charset="-128"/>
                <a:ea typeface="Arial Unicode MS" pitchFamily="34" charset="-128"/>
                <a:cs typeface="Arial Unicode MS" pitchFamily="34" charset="-128"/>
              </a:rPr>
              <a:t>சென்னை</a:t>
            </a:r>
            <a:endParaRPr lang="en-US" sz="1600" dirty="0">
              <a:solidFill>
                <a:srgbClr val="C00000"/>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b="1" dirty="0" smtClean="0">
                <a:solidFill>
                  <a:srgbClr val="630E05"/>
                </a:solidFill>
                <a:latin typeface="Arial Unicode MS" pitchFamily="34" charset="-128"/>
                <a:ea typeface="Arial Unicode MS" pitchFamily="34" charset="-128"/>
                <a:cs typeface="Arial Unicode MS" pitchFamily="34" charset="-128"/>
              </a:rPr>
              <a:t>for testing and evaluation purposes, frequently-used 3257 words from classical Tamil were taken as input in the analyzer The result of word-level analysis is as follows:  2706 (83%) words were analyzed correctly; 359 (11%) words were analyzed wrongly and 194 (6%) of words were un-analyzed.</a:t>
            </a:r>
            <a:endParaRPr lang="en-US" sz="1600" b="1" dirty="0">
              <a:solidFill>
                <a:srgbClr val="630E05"/>
              </a:solidFill>
              <a:latin typeface="Arial Unicode MS" pitchFamily="34" charset="-128"/>
              <a:ea typeface="Arial Unicode MS" pitchFamily="34" charset="-128"/>
              <a:cs typeface="Arial Unicode MS" pitchFamily="34" charset="-128"/>
            </a:endParaRPr>
          </a:p>
        </p:txBody>
      </p:sp>
      <p:pic>
        <p:nvPicPr>
          <p:cNvPr id="4" name="Content Placeholder 3" descr="word_level.jpg"/>
          <p:cNvPicPr>
            <a:picLocks noGrp="1"/>
          </p:cNvPicPr>
          <p:nvPr>
            <p:ph idx="1"/>
          </p:nvPr>
        </p:nvPicPr>
        <p:blipFill>
          <a:blip r:embed="rId2" cstate="print"/>
          <a:stretch>
            <a:fillRect/>
          </a:stretch>
        </p:blipFill>
        <p:spPr>
          <a:xfrm>
            <a:off x="914400" y="1524000"/>
            <a:ext cx="6410325" cy="446722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0800" y="5334000"/>
            <a:ext cx="2362200" cy="1143000"/>
          </a:xfrm>
        </p:spPr>
        <p:txBody>
          <a:bodyPr>
            <a:normAutofit fontScale="70000" lnSpcReduction="20000"/>
          </a:bodyPr>
          <a:lstStyle/>
          <a:p>
            <a:endParaRPr lang="en-US" dirty="0" smtClean="0"/>
          </a:p>
          <a:p>
            <a:pPr algn="ctr">
              <a:buNone/>
            </a:pPr>
            <a:r>
              <a:rPr lang="en-US" sz="7000" dirty="0" err="1" smtClean="0">
                <a:solidFill>
                  <a:srgbClr val="630E05"/>
                </a:solidFill>
                <a:latin typeface="Arial Unicode MS" pitchFamily="34" charset="-128"/>
                <a:ea typeface="Arial Unicode MS" pitchFamily="34" charset="-128"/>
                <a:cs typeface="Arial Unicode MS" pitchFamily="34" charset="-128"/>
              </a:rPr>
              <a:t>நன்றி</a:t>
            </a:r>
            <a:endParaRPr lang="en-US" sz="7000" dirty="0" smtClean="0">
              <a:solidFill>
                <a:srgbClr val="630E05"/>
              </a:solidFill>
              <a:latin typeface="Arial Unicode MS" pitchFamily="34" charset="-128"/>
              <a:ea typeface="Arial Unicode MS" pitchFamily="34" charset="-128"/>
              <a:cs typeface="Arial Unicode MS" pitchFamily="34" charset="-128"/>
            </a:endParaRPr>
          </a:p>
          <a:p>
            <a:pPr algn="ctr">
              <a:buNone/>
            </a:pPr>
            <a:endParaRPr lang="en-US" dirty="0" smtClean="0">
              <a:solidFill>
                <a:srgbClr val="630E05"/>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3200" dirty="0" smtClean="0">
                <a:solidFill>
                  <a:srgbClr val="630E05"/>
                </a:solidFill>
                <a:latin typeface="Arial Unicode MS" pitchFamily="34" charset="-128"/>
                <a:ea typeface="Arial Unicode MS" pitchFamily="34" charset="-128"/>
                <a:cs typeface="Arial Unicode MS" pitchFamily="34" charset="-128"/>
              </a:rPr>
              <a:t>Morphological Analyzer</a:t>
            </a:r>
            <a:endParaRPr lang="en-US" sz="3200" dirty="0">
              <a:solidFill>
                <a:srgbClr val="C00000"/>
              </a:solidFill>
            </a:endParaRPr>
          </a:p>
        </p:txBody>
      </p:sp>
      <p:sp>
        <p:nvSpPr>
          <p:cNvPr id="5" name="Content Placeholder 2"/>
          <p:cNvSpPr txBox="1">
            <a:spLocks/>
          </p:cNvSpPr>
          <p:nvPr/>
        </p:nvSpPr>
        <p:spPr>
          <a:xfrm>
            <a:off x="609600" y="1143000"/>
            <a:ext cx="8229600" cy="4267200"/>
          </a:xfrm>
          <a:prstGeom prst="rect">
            <a:avLst/>
          </a:prstGeom>
        </p:spPr>
        <p:txBody>
          <a:bodyPr vert="horz" lIns="91440" tIns="45720" rIns="91440" bIns="45720" rtlCol="0">
            <a:normAutofit/>
          </a:bodyPr>
          <a:lstStyle/>
          <a:p>
            <a:pPr marL="342900" indent="-342900">
              <a:lnSpc>
                <a:spcPct val="170000"/>
              </a:lnSpc>
              <a:buFont typeface="Arial" pitchFamily="34" charset="0"/>
              <a:buChar char="•"/>
              <a:defRPr/>
            </a:pPr>
            <a:r>
              <a:rPr lang="en-US" sz="2000" b="1" dirty="0" smtClean="0">
                <a:solidFill>
                  <a:srgbClr val="630E05"/>
                </a:solidFill>
                <a:latin typeface="Times New Roman" pitchFamily="18" charset="0"/>
                <a:ea typeface="Arial Unicode MS" pitchFamily="34" charset="-128"/>
                <a:cs typeface="Times New Roman" pitchFamily="18" charset="0"/>
              </a:rPr>
              <a:t>Morphological Analyzer is an essential and basic tool for building any language processing application. Morphological Analysis is the process of providing grammatical information of a word given with its suffix. Morphological Analyzer is a computer program which takes a word as input and produces its grammatical structure as output. Morphological analyzer will return its root/stem word along with its grammatical information depending upon its word category.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rgbClr val="630E05"/>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960438"/>
          </a:xfrm>
        </p:spPr>
        <p:txBody>
          <a:bodyPr>
            <a:normAutofit/>
          </a:bodyPr>
          <a:lstStyle/>
          <a:p>
            <a:pPr algn="l"/>
            <a:r>
              <a:rPr lang="en-US" sz="2400" dirty="0" smtClean="0">
                <a:latin typeface="Arial Unicode MS" pitchFamily="34" charset="-128"/>
                <a:ea typeface="Arial Unicode MS" pitchFamily="34" charset="-128"/>
                <a:cs typeface="Arial Unicode MS" pitchFamily="34" charset="-128"/>
              </a:rPr>
              <a:t>Morphological analyzer is playing important role in Natural Language Processing Applications</a:t>
            </a:r>
            <a:r>
              <a:rPr lang="en-US" sz="2400" dirty="0" smtClean="0">
                <a:solidFill>
                  <a:srgbClr val="630E05"/>
                </a:solidFill>
                <a:latin typeface="Arial Unicode MS" pitchFamily="34" charset="-128"/>
                <a:ea typeface="Arial Unicode MS" pitchFamily="34" charset="-128"/>
                <a:cs typeface="Arial Unicode MS" pitchFamily="34" charset="-128"/>
              </a:rPr>
              <a:t> </a:t>
            </a:r>
            <a:endParaRPr lang="en-US" sz="2400" dirty="0">
              <a:solidFill>
                <a:srgbClr val="630E05"/>
              </a:solidFill>
              <a:latin typeface="Arial Unicode MS" pitchFamily="34" charset="-128"/>
              <a:ea typeface="Arial Unicode MS" pitchFamily="34" charset="-128"/>
              <a:cs typeface="Arial Unicode MS" pitchFamily="34" charset="-128"/>
            </a:endParaRPr>
          </a:p>
        </p:txBody>
      </p:sp>
      <p:pic>
        <p:nvPicPr>
          <p:cNvPr id="4" name="Content Placeholder 3" descr="role-1.jpg"/>
          <p:cNvPicPr>
            <a:picLocks noGrp="1" noChangeAspect="1"/>
          </p:cNvPicPr>
          <p:nvPr>
            <p:ph idx="1"/>
          </p:nvPr>
        </p:nvPicPr>
        <p:blipFill>
          <a:blip r:embed="rId2" cstate="print"/>
          <a:stretch>
            <a:fillRect/>
          </a:stretch>
        </p:blipFill>
        <p:spPr>
          <a:xfrm>
            <a:off x="454636" y="1600200"/>
            <a:ext cx="8079764" cy="4191000"/>
          </a:xfrm>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33400" y="1371600"/>
            <a:ext cx="8229600" cy="1143000"/>
          </a:xfrm>
          <a:prstGeom prst="rect">
            <a:avLst/>
          </a:prstGeom>
        </p:spPr>
        <p:txBody>
          <a:bodyPr vert="horz" lIns="91440" tIns="45720" rIns="91440" bIns="45720" rtlCol="0">
            <a:noAutofit/>
          </a:bodyPr>
          <a:lstStyle/>
          <a:p>
            <a:pPr marL="342900" indent="-342900" algn="just">
              <a:spcBef>
                <a:spcPct val="20000"/>
              </a:spcBef>
              <a:buFont typeface="Arial" pitchFamily="34" charset="0"/>
              <a:buChar char="•"/>
              <a:defRPr/>
            </a:pPr>
            <a:r>
              <a:rPr lang="en-US" sz="2400" dirty="0" smtClean="0">
                <a:solidFill>
                  <a:srgbClr val="630E05"/>
                </a:solidFill>
                <a:latin typeface="Times New Roman"/>
                <a:ea typeface="Times New Roman"/>
              </a:rPr>
              <a:t>The rule-based approach has successfully been used in developing many natural language processing systems. Systems that  use  rule-based  transformations  are  based  on  a  core  of  solid linguistic  knowledge.  The  linguistic  knowledge acquired for  one NLP system  may  be  reused  to  build knowledge  required  for  a  similar  task  in another  system.  The advantage  of  the  rule-based  approach  is 1) less-resourced languages, for which large corpora,  possibly  parallel  or  bilingual,  with  representative structures and entities are neither available nor easily affordable, and  2)  for  morphologically  rich  languages,  which  even  with  the availability  of  corpora suffer  from  data  sparseness.</a:t>
            </a:r>
            <a:endParaRPr kumimoji="0" lang="en-US" sz="2400" b="0" i="0" u="none" strike="noStrike" kern="1200" cap="none" spc="0" normalizeH="0" baseline="0" noProof="0" dirty="0">
              <a:ln>
                <a:noFill/>
              </a:ln>
              <a:solidFill>
                <a:srgbClr val="630E05"/>
              </a:solidFill>
              <a:effectLst/>
              <a:uLnTx/>
              <a:uFillTx/>
              <a:latin typeface="+mn-lt"/>
              <a:ea typeface="+mn-ea"/>
              <a:cs typeface="+mn-cs"/>
            </a:endParaRPr>
          </a:p>
        </p:txBody>
      </p:sp>
      <p:sp>
        <p:nvSpPr>
          <p:cNvPr id="5" name="Title 1"/>
          <p:cNvSpPr txBox="1">
            <a:spLocks/>
          </p:cNvSpPr>
          <p:nvPr/>
        </p:nvSpPr>
        <p:spPr>
          <a:xfrm>
            <a:off x="533400" y="381000"/>
            <a:ext cx="8229600" cy="868362"/>
          </a:xfrm>
          <a:prstGeom prst="rect">
            <a:avLst/>
          </a:prstGeom>
        </p:spPr>
        <p:txBody>
          <a:bodyPr vert="horz" lIns="91440" tIns="45720" rIns="91440" bIns="45720" rtlCol="0" anchor="ctr">
            <a:normAutofit/>
          </a:bodyPr>
          <a:lstStyle/>
          <a:p>
            <a:pPr>
              <a:spcBef>
                <a:spcPct val="0"/>
              </a:spcBef>
              <a:defRPr/>
            </a:pPr>
            <a:r>
              <a:rPr lang="en-US" sz="3200" dirty="0" smtClean="0">
                <a:solidFill>
                  <a:srgbClr val="C00000"/>
                </a:solidFill>
                <a:latin typeface="+mj-lt"/>
                <a:ea typeface="+mj-ea"/>
                <a:cs typeface="+mj-cs"/>
              </a:rPr>
              <a:t>Rule-based Approaches</a:t>
            </a:r>
            <a:endParaRPr kumimoji="0" lang="en-US" sz="3200" b="0"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33400" y="1371600"/>
            <a:ext cx="8229600" cy="1143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itle 1"/>
          <p:cNvSpPr txBox="1">
            <a:spLocks/>
          </p:cNvSpPr>
          <p:nvPr/>
        </p:nvSpPr>
        <p:spPr>
          <a:xfrm>
            <a:off x="533400" y="381000"/>
            <a:ext cx="8229600" cy="86836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C00000"/>
                </a:solidFill>
                <a:effectLst/>
                <a:uLnTx/>
                <a:uFillTx/>
                <a:latin typeface="+mj-lt"/>
                <a:ea typeface="+mj-ea"/>
                <a:cs typeface="+mj-cs"/>
              </a:rPr>
              <a:t>Tag sets</a:t>
            </a:r>
            <a:endParaRPr kumimoji="0" lang="en-US" sz="3200" b="0" i="0" u="none" strike="noStrike" kern="1200" cap="none" spc="0" normalizeH="0" baseline="0" noProof="0" dirty="0">
              <a:ln>
                <a:noFill/>
              </a:ln>
              <a:solidFill>
                <a:srgbClr val="C00000"/>
              </a:solidFill>
              <a:effectLst/>
              <a:uLnTx/>
              <a:uFillTx/>
              <a:latin typeface="+mj-lt"/>
              <a:ea typeface="+mj-ea"/>
              <a:cs typeface="+mj-cs"/>
            </a:endParaRPr>
          </a:p>
        </p:txBody>
      </p:sp>
      <p:sp>
        <p:nvSpPr>
          <p:cNvPr id="6" name="Rectangle 5"/>
          <p:cNvSpPr/>
          <p:nvPr/>
        </p:nvSpPr>
        <p:spPr>
          <a:xfrm>
            <a:off x="457200" y="1295400"/>
            <a:ext cx="8229600" cy="1938992"/>
          </a:xfrm>
          <a:prstGeom prst="rect">
            <a:avLst/>
          </a:prstGeom>
        </p:spPr>
        <p:txBody>
          <a:bodyPr wrap="square">
            <a:spAutoFit/>
          </a:bodyPr>
          <a:lstStyle/>
          <a:p>
            <a:r>
              <a:rPr lang="en-US" sz="2400" dirty="0" smtClean="0">
                <a:solidFill>
                  <a:srgbClr val="630E05"/>
                </a:solidFill>
                <a:latin typeface="Times New Roman" pitchFamily="18" charset="0"/>
                <a:cs typeface="Times New Roman" pitchFamily="18" charset="0"/>
              </a:rPr>
              <a:t>The tagset which has been used for the present research work contains major 10 categories Noun (NN), Verb (VB), Adjective (ADJ), Adverb (ADV), Pronoun (PR), Postposition (POS), Conjunction (CJ), Particles (PAR), Numerals (NL) and Markers (CM) and subdivided into further 34 categories</a:t>
            </a:r>
            <a:endParaRPr lang="en-US" sz="2400" dirty="0">
              <a:solidFill>
                <a:srgbClr val="630E05"/>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7-03-27 at 8.19.36 AM.png"/>
          <p:cNvPicPr>
            <a:picLocks noGrp="1" noChangeAspect="1"/>
          </p:cNvPicPr>
          <p:nvPr>
            <p:ph idx="1"/>
          </p:nvPr>
        </p:nvPicPr>
        <p:blipFill>
          <a:blip r:embed="rId2">
            <a:extLst>
              <a:ext uri="{28A0092B-C50C-407E-A947-70E740481C1C}">
                <a14:useLocalDpi xmlns:a14="http://schemas.microsoft.com/office/drawing/2010/main" val="0"/>
              </a:ext>
            </a:extLst>
          </a:blip>
          <a:srcRect l="-40510" r="-40510"/>
          <a:stretch>
            <a:fillRect/>
          </a:stretch>
        </p:blipFill>
        <p:spPr>
          <a:xfrm>
            <a:off x="457200" y="228600"/>
            <a:ext cx="8229600" cy="6324600"/>
          </a:xfrm>
        </p:spPr>
      </p:pic>
    </p:spTree>
    <p:extLst>
      <p:ext uri="{BB962C8B-B14F-4D97-AF65-F5344CB8AC3E}">
        <p14:creationId xmlns:p14="http://schemas.microsoft.com/office/powerpoint/2010/main" val="1044216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3200" dirty="0" smtClean="0">
                <a:solidFill>
                  <a:schemeClr val="accent2">
                    <a:lumMod val="50000"/>
                  </a:schemeClr>
                </a:solidFill>
                <a:latin typeface="Arial Unicode MS" pitchFamily="34" charset="-128"/>
                <a:ea typeface="Arial Unicode MS" pitchFamily="34" charset="-128"/>
                <a:cs typeface="Arial Unicode MS" pitchFamily="34" charset="-128"/>
              </a:rPr>
              <a:t>Dictionaries</a:t>
            </a:r>
            <a:endParaRPr lang="en-US" sz="3200" dirty="0">
              <a:solidFill>
                <a:schemeClr val="accent2">
                  <a:lumMod val="50000"/>
                </a:schemeClr>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990600"/>
            <a:ext cx="8229600" cy="5135563"/>
          </a:xfrm>
        </p:spPr>
        <p:txBody>
          <a:bodyPr>
            <a:noAutofit/>
          </a:bodyPr>
          <a:lstStyle/>
          <a:p>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The dictionaries plays important role in morphological analyzer. The primary data for Morphological Analyzer have been collected from Classical Tamil Literature. From this, the root word list has been prepared and verified by language experts. The root words have been collected from the authentic editions of Classical Tamil Literature. The database contains the ten root word categories that dictionaries include: the Noun, Verb, Adjective, Adverb, Pronoun, Postposition, Conjunction, Particles, Quantifiers, Numerals, Markers and suffix. The size of database contains around 10,000 words which includes all parts of speech categories</a:t>
            </a:r>
            <a:endParaRPr lang="en-US" sz="2400" dirty="0">
              <a:solidFill>
                <a:schemeClr val="accent2">
                  <a:lumMod val="50000"/>
                </a:schemeClr>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3200" dirty="0" smtClean="0">
                <a:solidFill>
                  <a:schemeClr val="accent2">
                    <a:lumMod val="50000"/>
                  </a:schemeClr>
                </a:solidFill>
                <a:latin typeface="Arial Unicode MS" pitchFamily="34" charset="-128"/>
                <a:ea typeface="Arial Unicode MS" pitchFamily="34" charset="-128"/>
                <a:cs typeface="Arial Unicode MS" pitchFamily="34" charset="-128"/>
              </a:rPr>
              <a:t>Plural markers</a:t>
            </a:r>
            <a:endParaRPr lang="en-US" sz="3200" dirty="0">
              <a:solidFill>
                <a:schemeClr val="accent2">
                  <a:lumMod val="50000"/>
                </a:schemeClr>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990600"/>
            <a:ext cx="8229600" cy="5135563"/>
          </a:xfrm>
        </p:spPr>
        <p:txBody>
          <a:bodyPr>
            <a:normAutofit/>
          </a:bodyPr>
          <a:lstStyle/>
          <a:p>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The different forms of plural markers in classical Tamil are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mar,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mār</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ar</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ār</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ir</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and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īr</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The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forms in Tamil are in the different allomorphs of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kaḷ</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kkaḷ</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ṅkaḷ</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ṟkaḷ</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 and </a:t>
            </a:r>
            <a:r>
              <a:rPr lang="en-US" sz="2400" dirty="0" err="1" smtClean="0">
                <a:solidFill>
                  <a:schemeClr val="accent2">
                    <a:lumMod val="50000"/>
                  </a:schemeClr>
                </a:solidFill>
                <a:latin typeface="Arial Unicode MS" pitchFamily="34" charset="-128"/>
                <a:ea typeface="Arial Unicode MS" pitchFamily="34" charset="-128"/>
                <a:cs typeface="Arial Unicode MS" pitchFamily="34" charset="-128"/>
              </a:rPr>
              <a:t>ṭkaḷ</a:t>
            </a:r>
            <a:r>
              <a:rPr lang="en-US" sz="2400" dirty="0" smtClean="0">
                <a:solidFill>
                  <a:schemeClr val="accent2">
                    <a:lumMod val="50000"/>
                  </a:schemeClr>
                </a:solidFill>
                <a:latin typeface="Arial Unicode MS" pitchFamily="34" charset="-128"/>
                <a:ea typeface="Arial Unicode MS" pitchFamily="34" charset="-128"/>
                <a:cs typeface="Arial Unicode MS" pitchFamily="34" charset="-128"/>
              </a:rPr>
              <a:t>.</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TotalTime>
  <Words>2289</Words>
  <Application>Microsoft Macintosh PowerPoint</Application>
  <PresentationFormat>On-screen Show (4:3)</PresentationFormat>
  <Paragraphs>160</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சங்க இலக்கியங்களுக்கான உருபன் பகுப்பாய்வி</vt:lpstr>
      <vt:lpstr>Morphological Analyzer</vt:lpstr>
      <vt:lpstr>Morphological analyzer is playing important role in Natural Language Processing Applications </vt:lpstr>
      <vt:lpstr>PowerPoint Presentation</vt:lpstr>
      <vt:lpstr>PowerPoint Presentation</vt:lpstr>
      <vt:lpstr>PowerPoint Presentation</vt:lpstr>
      <vt:lpstr>Dictionaries</vt:lpstr>
      <vt:lpstr>Plural markers</vt:lpstr>
      <vt:lpstr>Segmentation rules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testing and evaluation purposes, frequently-used 3257 words from classical Tamil were taken as input in the analyzer The result of word-level analysis is as follows:  2706 (83%) words were analyzed correctly; 359 (11%) words were analyzed wrongly and 194 (6%) of words were un-analyzed.</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Selva Murali</cp:lastModifiedBy>
  <cp:revision>348</cp:revision>
  <dcterms:created xsi:type="dcterms:W3CDTF">2006-08-16T00:00:00Z</dcterms:created>
  <dcterms:modified xsi:type="dcterms:W3CDTF">2017-03-27T02:53:16Z</dcterms:modified>
</cp:coreProperties>
</file>