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7" r:id="rId3"/>
    <p:sldId id="298" r:id="rId4"/>
    <p:sldId id="299" r:id="rId5"/>
    <p:sldId id="257" r:id="rId6"/>
    <p:sldId id="287" r:id="rId7"/>
    <p:sldId id="285" r:id="rId8"/>
    <p:sldId id="288" r:id="rId9"/>
    <p:sldId id="286" r:id="rId10"/>
    <p:sldId id="292" r:id="rId11"/>
    <p:sldId id="293" r:id="rId12"/>
    <p:sldId id="261" r:id="rId13"/>
    <p:sldId id="275" r:id="rId14"/>
    <p:sldId id="277" r:id="rId15"/>
    <p:sldId id="276" r:id="rId16"/>
    <p:sldId id="296" r:id="rId17"/>
    <p:sldId id="264" r:id="rId18"/>
    <p:sldId id="281" r:id="rId19"/>
    <p:sldId id="282" r:id="rId20"/>
    <p:sldId id="283" r:id="rId21"/>
    <p:sldId id="279" r:id="rId22"/>
    <p:sldId id="268" r:id="rId23"/>
    <p:sldId id="280" r:id="rId24"/>
    <p:sldId id="294" r:id="rId25"/>
    <p:sldId id="295" r:id="rId26"/>
    <p:sldId id="273" r:id="rId27"/>
    <p:sldId id="271" r:id="rId28"/>
    <p:sldId id="272" r:id="rId29"/>
    <p:sldId id="289" r:id="rId30"/>
    <p:sldId id="290" r:id="rId31"/>
    <p:sldId id="291" r:id="rId32"/>
    <p:sldId id="284" r:id="rId33"/>
    <p:sldId id="26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1" d="100"/>
          <a:sy n="101" d="100"/>
        </p:scale>
        <p:origin x="-183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85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218.248.27.196:90/CICT_Concordance/Default.aspx" TargetMode="External"/><Relationship Id="rId2" Type="http://schemas.openxmlformats.org/officeDocument/2006/relationships/hyperlink" Target="http://218.248.27.196:90/" TargetMode="External"/><Relationship Id="rId1" Type="http://schemas.openxmlformats.org/officeDocument/2006/relationships/slideLayout" Target="../slideLayouts/slideLayout2.xml"/><Relationship Id="rId6" Type="http://schemas.openxmlformats.org/officeDocument/2006/relationships/hyperlink" Target="https://karkanirka.org/" TargetMode="External"/><Relationship Id="rId5" Type="http://schemas.openxmlformats.org/officeDocument/2006/relationships/hyperlink" Target="http://218.248.27.196/index.asp" TargetMode="External"/><Relationship Id="rId4" Type="http://schemas.openxmlformats.org/officeDocument/2006/relationships/hyperlink" Target="http://umarajk.in/UGC_Dic_Dec_2013/Default.asp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peech.ssn.edu.in/" TargetMode="External"/><Relationship Id="rId2" Type="http://schemas.openxmlformats.org/officeDocument/2006/relationships/hyperlink" Target="http://www.ldcil.org/resourcesTextCorp.aspx" TargetMode="External"/><Relationship Id="rId1" Type="http://schemas.openxmlformats.org/officeDocument/2006/relationships/slideLayout" Target="../slideLayouts/slideLayout2.xml"/><Relationship Id="rId5" Type="http://schemas.openxmlformats.org/officeDocument/2006/relationships/hyperlink" Target="http://software.nhm.in/products/writer" TargetMode="External"/><Relationship Id="rId4" Type="http://schemas.openxmlformats.org/officeDocument/2006/relationships/hyperlink" Target="http://dev.neechalkaran.com/p/naavi.htm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218.248.27.196:90/link.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linguee.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762000"/>
            <a:ext cx="7620000" cy="1851025"/>
          </a:xfrm>
        </p:spPr>
        <p:txBody>
          <a:bodyPr>
            <a:normAutofit/>
          </a:bodyPr>
          <a:lstStyle/>
          <a:p>
            <a:r>
              <a:rPr lang="en-US" sz="4800" dirty="0" smtClean="0">
                <a:latin typeface="Arial Unicode MS" pitchFamily="34" charset="-128"/>
                <a:ea typeface="Arial Unicode MS" pitchFamily="34" charset="-128"/>
                <a:cs typeface="Arial Unicode MS" pitchFamily="34" charset="-128"/>
              </a:rPr>
              <a:t>Computational Linguistics</a:t>
            </a:r>
            <a:r>
              <a:rPr lang="en-US" sz="4800" b="1" dirty="0" smtClean="0">
                <a:latin typeface="Arial Unicode MS" pitchFamily="34" charset="-128"/>
                <a:ea typeface="Arial Unicode MS" pitchFamily="34" charset="-128"/>
                <a:cs typeface="Arial Unicode MS" pitchFamily="34" charset="-128"/>
              </a:rPr>
              <a:t> </a:t>
            </a:r>
            <a:endParaRPr lang="en-US" sz="4800" b="1" dirty="0">
              <a:latin typeface="Arial Unicode MS" pitchFamily="34" charset="-128"/>
              <a:ea typeface="Arial Unicode MS" pitchFamily="34" charset="-128"/>
              <a:cs typeface="Arial Unicode MS" pitchFamily="34" charset="-128"/>
            </a:endParaRPr>
          </a:p>
        </p:txBody>
      </p:sp>
      <p:sp>
        <p:nvSpPr>
          <p:cNvPr id="5" name="Title 1"/>
          <p:cNvSpPr txBox="1">
            <a:spLocks/>
          </p:cNvSpPr>
          <p:nvPr/>
        </p:nvSpPr>
        <p:spPr>
          <a:xfrm>
            <a:off x="152400" y="3124201"/>
            <a:ext cx="7924800" cy="2209799"/>
          </a:xfrm>
          <a:prstGeom prst="rect">
            <a:avLst/>
          </a:prstGeom>
        </p:spPr>
        <p:txBody>
          <a:bodyPr vert="horz" lIns="91440" tIns="45720" rIns="91440" bIns="45720" rtlCol="0" anchor="ctr">
            <a:noAutofit/>
          </a:bodyPr>
          <a:lstStyle/>
          <a:p>
            <a:pPr lvl="0" algn="r">
              <a:spcBef>
                <a:spcPct val="0"/>
              </a:spcBef>
            </a:pPr>
            <a:r>
              <a:rPr lang="en-US" sz="2200" b="1" dirty="0" smtClean="0">
                <a:solidFill>
                  <a:schemeClr val="tx2"/>
                </a:solidFill>
                <a:latin typeface="Arial Unicode MS" pitchFamily="34" charset="-128"/>
                <a:ea typeface="Arial Unicode MS" pitchFamily="34" charset="-128"/>
                <a:cs typeface="Arial Unicode MS" pitchFamily="34" charset="-128"/>
              </a:rPr>
              <a:t>Dr. </a:t>
            </a:r>
            <a:r>
              <a:rPr lang="en-US" sz="2200" b="1" dirty="0" err="1" smtClean="0">
                <a:solidFill>
                  <a:schemeClr val="tx2"/>
                </a:solidFill>
                <a:latin typeface="Arial Unicode MS" pitchFamily="34" charset="-128"/>
                <a:ea typeface="Arial Unicode MS" pitchFamily="34" charset="-128"/>
                <a:cs typeface="Arial Unicode MS" pitchFamily="34" charset="-128"/>
              </a:rPr>
              <a:t>K.Umaraj</a:t>
            </a:r>
            <a:endParaRPr lang="en-US" sz="2200" b="1" dirty="0" smtClean="0">
              <a:solidFill>
                <a:schemeClr val="tx2"/>
              </a:solidFill>
              <a:latin typeface="Arial Unicode MS" pitchFamily="34" charset="-128"/>
              <a:ea typeface="Arial Unicode MS" pitchFamily="34" charset="-128"/>
              <a:cs typeface="Arial Unicode MS" pitchFamily="34" charset="-128"/>
            </a:endParaRPr>
          </a:p>
          <a:p>
            <a:pPr lvl="0" algn="r">
              <a:spcBef>
                <a:spcPct val="0"/>
              </a:spcBef>
            </a:pPr>
            <a:r>
              <a:rPr lang="en-US" dirty="0" smtClean="0">
                <a:solidFill>
                  <a:schemeClr val="tx2"/>
                </a:solidFill>
                <a:latin typeface="Arial Unicode MS" pitchFamily="34" charset="-128"/>
                <a:ea typeface="Arial Unicode MS" pitchFamily="34" charset="-128"/>
                <a:cs typeface="Arial Unicode MS" pitchFamily="34" charset="-128"/>
              </a:rPr>
              <a:t>Assistant Professor</a:t>
            </a:r>
          </a:p>
          <a:p>
            <a:pPr lvl="0" algn="r">
              <a:spcBef>
                <a:spcPct val="0"/>
              </a:spcBef>
            </a:pPr>
            <a:r>
              <a:rPr lang="en-US" dirty="0" smtClean="0">
                <a:solidFill>
                  <a:schemeClr val="tx2"/>
                </a:solidFill>
                <a:latin typeface="Arial Unicode MS" pitchFamily="34" charset="-128"/>
                <a:ea typeface="Arial Unicode MS" pitchFamily="34" charset="-128"/>
                <a:cs typeface="Arial Unicode MS" pitchFamily="34" charset="-128"/>
              </a:rPr>
              <a:t>Dept. of Linguistics</a:t>
            </a:r>
          </a:p>
          <a:p>
            <a:pPr lvl="0" algn="r">
              <a:spcBef>
                <a:spcPct val="0"/>
              </a:spcBef>
            </a:pPr>
            <a:r>
              <a:rPr lang="en-US" dirty="0" smtClean="0">
                <a:solidFill>
                  <a:schemeClr val="tx2"/>
                </a:solidFill>
                <a:latin typeface="Arial Unicode MS" pitchFamily="34" charset="-128"/>
                <a:ea typeface="Arial Unicode MS" pitchFamily="34" charset="-128"/>
                <a:cs typeface="Arial Unicode MS" pitchFamily="34" charset="-128"/>
              </a:rPr>
              <a:t>Madurai </a:t>
            </a:r>
            <a:r>
              <a:rPr lang="en-US" dirty="0" err="1" smtClean="0">
                <a:solidFill>
                  <a:schemeClr val="tx2"/>
                </a:solidFill>
                <a:latin typeface="Arial Unicode MS" pitchFamily="34" charset="-128"/>
                <a:ea typeface="Arial Unicode MS" pitchFamily="34" charset="-128"/>
                <a:cs typeface="Arial Unicode MS" pitchFamily="34" charset="-128"/>
              </a:rPr>
              <a:t>Kamaraj</a:t>
            </a:r>
            <a:r>
              <a:rPr lang="en-US" dirty="0" smtClean="0">
                <a:solidFill>
                  <a:schemeClr val="tx2"/>
                </a:solidFill>
                <a:latin typeface="Arial Unicode MS" pitchFamily="34" charset="-128"/>
                <a:ea typeface="Arial Unicode MS" pitchFamily="34" charset="-128"/>
                <a:cs typeface="Arial Unicode MS" pitchFamily="34" charset="-128"/>
              </a:rPr>
              <a:t> University</a:t>
            </a:r>
          </a:p>
          <a:p>
            <a:pPr lvl="0" algn="r">
              <a:spcBef>
                <a:spcPct val="0"/>
              </a:spcBef>
            </a:pPr>
            <a:r>
              <a:rPr lang="en-US" dirty="0" smtClean="0">
                <a:solidFill>
                  <a:schemeClr val="tx2"/>
                </a:solidFill>
                <a:latin typeface="Arial Unicode MS" pitchFamily="34" charset="-128"/>
                <a:ea typeface="Arial Unicode MS" pitchFamily="34" charset="-128"/>
                <a:cs typeface="Arial Unicode MS" pitchFamily="34" charset="-128"/>
              </a:rPr>
              <a:t>Madurai – 21 </a:t>
            </a:r>
          </a:p>
          <a:p>
            <a:pPr lvl="0" algn="r">
              <a:spcBef>
                <a:spcPct val="0"/>
              </a:spcBef>
            </a:pPr>
            <a:r>
              <a:rPr lang="en-US" dirty="0" err="1" smtClean="0">
                <a:solidFill>
                  <a:schemeClr val="tx2"/>
                </a:solidFill>
                <a:latin typeface="Arial Unicode MS" pitchFamily="34" charset="-128"/>
                <a:ea typeface="Arial Unicode MS" pitchFamily="34" charset="-128"/>
                <a:cs typeface="Arial Unicode MS" pitchFamily="34" charset="-128"/>
              </a:rPr>
              <a:t>Tamilnadu</a:t>
            </a:r>
            <a:r>
              <a:rPr lang="en-US" dirty="0" smtClean="0">
                <a:solidFill>
                  <a:schemeClr val="tx2"/>
                </a:solidFill>
                <a:latin typeface="Arial Unicode MS" pitchFamily="34" charset="-128"/>
                <a:ea typeface="Arial Unicode MS" pitchFamily="34" charset="-128"/>
                <a:cs typeface="Arial Unicode MS" pitchFamily="34" charset="-128"/>
              </a:rPr>
              <a:t> - India</a:t>
            </a:r>
          </a:p>
          <a:p>
            <a:pPr lvl="0" algn="r">
              <a:spcBef>
                <a:spcPct val="0"/>
              </a:spcBef>
            </a:pPr>
            <a:r>
              <a:rPr lang="en-US" dirty="0" smtClean="0">
                <a:solidFill>
                  <a:schemeClr val="tx2"/>
                </a:solidFill>
                <a:latin typeface="Arial Unicode MS" pitchFamily="34" charset="-128"/>
                <a:ea typeface="Arial Unicode MS" pitchFamily="34" charset="-128"/>
                <a:cs typeface="Arial Unicode MS" pitchFamily="34" charset="-128"/>
              </a:rPr>
              <a:t>umarajk@gmail.com</a:t>
            </a:r>
          </a:p>
          <a:p>
            <a:pPr lvl="0" algn="r">
              <a:spcBef>
                <a:spcPct val="0"/>
              </a:spcBef>
            </a:pPr>
            <a:r>
              <a:rPr lang="en-US" dirty="0" smtClean="0">
                <a:solidFill>
                  <a:schemeClr val="tx2"/>
                </a:solidFill>
                <a:latin typeface="Arial Unicode MS" pitchFamily="34" charset="-128"/>
                <a:ea typeface="Arial Unicode MS" pitchFamily="34" charset="-128"/>
                <a:cs typeface="Arial Unicode MS" pitchFamily="34" charset="-128"/>
              </a:rPr>
              <a:t>+91 </a:t>
            </a:r>
            <a:r>
              <a:rPr lang="en-US" dirty="0" smtClean="0">
                <a:solidFill>
                  <a:schemeClr val="tx2"/>
                </a:solidFill>
                <a:latin typeface="Arial Unicode MS" pitchFamily="34" charset="-128"/>
                <a:ea typeface="Arial Unicode MS" pitchFamily="34" charset="-128"/>
                <a:cs typeface="Arial Unicode MS" pitchFamily="34" charset="-128"/>
              </a:rPr>
              <a:t>9487223316</a:t>
            </a:r>
          </a:p>
          <a:p>
            <a:pPr lvl="0" algn="r">
              <a:spcBef>
                <a:spcPct val="0"/>
              </a:spcBef>
            </a:pPr>
            <a:r>
              <a:rPr kumimoji="0" lang="en-US" sz="2800" i="0" u="none" strike="noStrike" kern="1200" cap="none" spc="0" normalizeH="0" baseline="0" noProof="0" dirty="0" smtClean="0">
                <a:ln>
                  <a:noFill/>
                </a:ln>
                <a:solidFill>
                  <a:schemeClr val="tx2"/>
                </a:solidFill>
                <a:effectLst/>
                <a:uLnTx/>
                <a:uFillTx/>
                <a:latin typeface="Arial Unicode MS" pitchFamily="34" charset="-128"/>
                <a:ea typeface="Arial Unicode MS" pitchFamily="34" charset="-128"/>
                <a:cs typeface="Arial Unicode MS" pitchFamily="34" charset="-128"/>
              </a:rPr>
              <a:t>www.umarajk.in</a:t>
            </a:r>
            <a:endParaRPr kumimoji="0" lang="en-US" sz="2800" i="0" u="none" strike="noStrike" kern="1200" cap="none" spc="0" normalizeH="0" baseline="0" noProof="0" dirty="0">
              <a:ln>
                <a:noFill/>
              </a:ln>
              <a:solidFill>
                <a:schemeClr val="tx2"/>
              </a:solidFill>
              <a:effectLst/>
              <a:uLnTx/>
              <a:uFillTx/>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solidFill>
                  <a:srgbClr val="C00000"/>
                </a:solidFill>
              </a:rPr>
              <a:t>General Purpose and learners corpus</a:t>
            </a:r>
            <a:endParaRPr lang="en-US" dirty="0">
              <a:solidFill>
                <a:srgbClr val="C00000"/>
              </a:solidFill>
            </a:endParaRPr>
          </a:p>
        </p:txBody>
      </p:sp>
      <p:sp>
        <p:nvSpPr>
          <p:cNvPr id="3" name="Content Placeholder 2"/>
          <p:cNvSpPr>
            <a:spLocks noGrp="1"/>
          </p:cNvSpPr>
          <p:nvPr>
            <p:ph idx="1"/>
          </p:nvPr>
        </p:nvSpPr>
        <p:spPr>
          <a:xfrm>
            <a:off x="457200" y="1295400"/>
            <a:ext cx="8229600" cy="4525963"/>
          </a:xfrm>
        </p:spPr>
        <p:txBody>
          <a:bodyPr/>
          <a:lstStyle/>
          <a:p>
            <a:r>
              <a:rPr lang="en-US" dirty="0" smtClean="0"/>
              <a:t>British National  Corpus</a:t>
            </a:r>
          </a:p>
          <a:p>
            <a:r>
              <a:rPr lang="en-US" dirty="0" smtClean="0"/>
              <a:t>Brown Corpus</a:t>
            </a:r>
          </a:p>
          <a:p>
            <a:r>
              <a:rPr lang="en-US" dirty="0" smtClean="0"/>
              <a:t>Penn Tree Bank Corpus</a:t>
            </a:r>
          </a:p>
          <a:p>
            <a:r>
              <a:rPr lang="en-US" dirty="0" smtClean="0"/>
              <a:t>Childes ( Transcription of children )</a:t>
            </a:r>
          </a:p>
          <a:p>
            <a:r>
              <a:rPr lang="en-US" dirty="0" smtClean="0"/>
              <a:t>Helsinki corpus ( written text from earlier period to modern period)</a:t>
            </a:r>
          </a:p>
          <a:p>
            <a:r>
              <a:rPr lang="en-US" dirty="0" smtClean="0"/>
              <a:t>Colts corpus ( London teenage English)</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Purpose Corpus </a:t>
            </a:r>
            <a:endParaRPr lang="en-US" dirty="0"/>
          </a:p>
        </p:txBody>
      </p:sp>
      <p:sp>
        <p:nvSpPr>
          <p:cNvPr id="3" name="Content Placeholder 2"/>
          <p:cNvSpPr>
            <a:spLocks noGrp="1"/>
          </p:cNvSpPr>
          <p:nvPr>
            <p:ph idx="1"/>
          </p:nvPr>
        </p:nvSpPr>
        <p:spPr>
          <a:xfrm>
            <a:off x="457200" y="1371600"/>
            <a:ext cx="8229600" cy="4525963"/>
          </a:xfrm>
        </p:spPr>
        <p:txBody>
          <a:bodyPr>
            <a:normAutofit fontScale="70000" lnSpcReduction="20000"/>
          </a:bodyPr>
          <a:lstStyle/>
          <a:p>
            <a:pPr>
              <a:buFont typeface="Wingdings" pitchFamily="2" charset="2"/>
              <a:buChar char="§"/>
            </a:pPr>
            <a:r>
              <a:rPr lang="en-US" dirty="0" err="1" smtClean="0"/>
              <a:t>Cre</a:t>
            </a:r>
            <a:r>
              <a:rPr lang="en-US" dirty="0" smtClean="0"/>
              <a:t>-a </a:t>
            </a:r>
            <a:r>
              <a:rPr lang="en-US" dirty="0" smtClean="0"/>
              <a:t>Corpus</a:t>
            </a:r>
          </a:p>
          <a:p>
            <a:pPr>
              <a:buFont typeface="Wingdings" pitchFamily="2" charset="2"/>
              <a:buChar char="§"/>
            </a:pPr>
            <a:endParaRPr lang="en-US" dirty="0" smtClean="0"/>
          </a:p>
          <a:p>
            <a:pPr>
              <a:buFont typeface="Wingdings" pitchFamily="2" charset="2"/>
              <a:buChar char="§"/>
            </a:pPr>
            <a:r>
              <a:rPr lang="en-US" dirty="0" smtClean="0"/>
              <a:t>Collins </a:t>
            </a:r>
            <a:r>
              <a:rPr lang="en-US" dirty="0" err="1" smtClean="0"/>
              <a:t>cobuild</a:t>
            </a:r>
            <a:r>
              <a:rPr lang="en-US" dirty="0" smtClean="0"/>
              <a:t> dictionary </a:t>
            </a:r>
            <a:r>
              <a:rPr lang="en-US" dirty="0" smtClean="0"/>
              <a:t>corpus</a:t>
            </a:r>
          </a:p>
          <a:p>
            <a:pPr>
              <a:buFont typeface="Wingdings" pitchFamily="2" charset="2"/>
              <a:buChar char="§"/>
            </a:pPr>
            <a:endParaRPr lang="en-US" dirty="0" smtClean="0"/>
          </a:p>
          <a:p>
            <a:pPr>
              <a:buFont typeface="Wingdings" pitchFamily="2" charset="2"/>
              <a:buChar char="§"/>
            </a:pPr>
            <a:r>
              <a:rPr lang="en-US" dirty="0" smtClean="0"/>
              <a:t>Other Dictionary developer have corpus for dictionaries.</a:t>
            </a:r>
          </a:p>
          <a:p>
            <a:pPr>
              <a:buNone/>
            </a:pPr>
            <a:r>
              <a:rPr lang="en-US" dirty="0" smtClean="0"/>
              <a:t> </a:t>
            </a:r>
            <a:r>
              <a:rPr lang="en-US" dirty="0" smtClean="0"/>
              <a:t>    </a:t>
            </a:r>
            <a:r>
              <a:rPr lang="en-US" dirty="0" smtClean="0"/>
              <a:t>Google </a:t>
            </a:r>
            <a:r>
              <a:rPr lang="en-US" dirty="0" smtClean="0"/>
              <a:t>, Microsoft and other big companies are collecting corpus for developing Language Technology tools. </a:t>
            </a:r>
            <a:endParaRPr lang="en-US" dirty="0" smtClean="0"/>
          </a:p>
          <a:p>
            <a:pPr>
              <a:buFont typeface="Wingdings" pitchFamily="2" charset="2"/>
              <a:buChar char="§"/>
            </a:pPr>
            <a:endParaRPr lang="en-US" dirty="0" smtClean="0"/>
          </a:p>
          <a:p>
            <a:pPr>
              <a:buFont typeface="Wingdings" pitchFamily="2" charset="2"/>
              <a:buChar char="§"/>
            </a:pPr>
            <a:r>
              <a:rPr lang="en-US" dirty="0" smtClean="0"/>
              <a:t>For linguistics analysis, CIIL, TVA, CICT, Amrita, Anna University are collecting data. </a:t>
            </a:r>
            <a:endParaRPr lang="en-US" dirty="0" smtClean="0"/>
          </a:p>
          <a:p>
            <a:pPr>
              <a:buFont typeface="Wingdings" pitchFamily="2" charset="2"/>
              <a:buChar char="§"/>
            </a:pPr>
            <a:endParaRPr lang="en-US" dirty="0" smtClean="0"/>
          </a:p>
          <a:p>
            <a:pPr>
              <a:buFont typeface="Wingdings" pitchFamily="2" charset="2"/>
              <a:buChar char="§"/>
            </a:pPr>
            <a:r>
              <a:rPr lang="en-US" dirty="0" smtClean="0"/>
              <a:t>Prof. </a:t>
            </a:r>
            <a:r>
              <a:rPr lang="en-US" dirty="0" err="1" smtClean="0"/>
              <a:t>Deivasundram</a:t>
            </a:r>
            <a:r>
              <a:rPr lang="en-US" dirty="0" smtClean="0"/>
              <a:t> , Prof. </a:t>
            </a:r>
            <a:r>
              <a:rPr lang="en-US" dirty="0" err="1" smtClean="0"/>
              <a:t>Rajendran</a:t>
            </a:r>
            <a:r>
              <a:rPr lang="en-US" dirty="0" smtClean="0"/>
              <a:t>, Prof. </a:t>
            </a:r>
            <a:r>
              <a:rPr lang="en-US" dirty="0" err="1" smtClean="0"/>
              <a:t>Ramamoorthy</a:t>
            </a:r>
            <a:r>
              <a:rPr lang="en-US" dirty="0" smtClean="0"/>
              <a:t>, Prof </a:t>
            </a:r>
            <a:r>
              <a:rPr lang="en-US" dirty="0" err="1" smtClean="0"/>
              <a:t>Vasu</a:t>
            </a:r>
            <a:r>
              <a:rPr lang="en-US" dirty="0" smtClean="0"/>
              <a:t> </a:t>
            </a:r>
            <a:r>
              <a:rPr lang="en-US" dirty="0" err="1" smtClean="0"/>
              <a:t>Rangathan</a:t>
            </a:r>
            <a:r>
              <a:rPr lang="en-US" dirty="0" smtClean="0"/>
              <a:t> </a:t>
            </a:r>
            <a:r>
              <a:rPr lang="en-US" dirty="0" smtClean="0"/>
              <a:t>and Prof. </a:t>
            </a:r>
            <a:r>
              <a:rPr lang="en-US" dirty="0" err="1" smtClean="0"/>
              <a:t>Ganesan</a:t>
            </a:r>
            <a:r>
              <a:rPr lang="en-US" dirty="0" smtClean="0"/>
              <a:t> and other Linguists are working in the corpus </a:t>
            </a:r>
            <a:r>
              <a:rPr lang="en-US" dirty="0" err="1" smtClean="0"/>
              <a:t>lingusitics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610600" cy="609600"/>
          </a:xfrm>
        </p:spPr>
        <p:txBody>
          <a:bodyPr>
            <a:noAutofit/>
          </a:bodyPr>
          <a:lstStyle/>
          <a:p>
            <a:r>
              <a:rPr lang="en-US" sz="2400" b="1" dirty="0" smtClean="0"/>
              <a:t/>
            </a:r>
            <a:br>
              <a:rPr lang="en-US" sz="2400" b="1" dirty="0" smtClean="0"/>
            </a:br>
            <a:r>
              <a:rPr lang="en-US" sz="2400" b="1" dirty="0" smtClean="0"/>
              <a:t/>
            </a:r>
            <a:br>
              <a:rPr lang="en-US" sz="2400" b="1" dirty="0" smtClean="0"/>
            </a:br>
            <a:r>
              <a:rPr lang="en-US" sz="2400" b="1" dirty="0" smtClean="0">
                <a:solidFill>
                  <a:srgbClr val="FF0000"/>
                </a:solidFill>
              </a:rPr>
              <a:t>Uses of Corpora-Course Planning</a:t>
            </a:r>
            <a:r>
              <a:rPr lang="en-US" sz="2400" dirty="0" smtClean="0"/>
              <a:t/>
            </a:r>
            <a:br>
              <a:rPr lang="en-US" sz="2400" dirty="0" smtClean="0"/>
            </a:br>
            <a:r>
              <a:rPr lang="en-US" sz="2400" dirty="0" smtClean="0">
                <a:solidFill>
                  <a:srgbClr val="C00000"/>
                </a:solidFill>
                <a:latin typeface="Arial Unicode MS" pitchFamily="34" charset="-128"/>
                <a:ea typeface="Arial Unicode MS" pitchFamily="34" charset="-128"/>
                <a:cs typeface="Arial Unicode MS" pitchFamily="34" charset="-128"/>
              </a:rPr>
              <a:t/>
            </a:r>
            <a:br>
              <a:rPr lang="en-US" sz="2400" dirty="0" smtClean="0">
                <a:solidFill>
                  <a:srgbClr val="C00000"/>
                </a:solidFill>
                <a:latin typeface="Arial Unicode MS" pitchFamily="34" charset="-128"/>
                <a:ea typeface="Arial Unicode MS" pitchFamily="34" charset="-128"/>
                <a:cs typeface="Arial Unicode MS" pitchFamily="34" charset="-128"/>
              </a:rPr>
            </a:br>
            <a:endParaRPr lang="en-US" sz="2400" dirty="0">
              <a:solidFill>
                <a:srgbClr val="C0000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533400" y="1143000"/>
            <a:ext cx="8153400" cy="4983163"/>
          </a:xfrm>
        </p:spPr>
        <p:txBody>
          <a:bodyPr>
            <a:normAutofit/>
          </a:bodyPr>
          <a:lstStyle/>
          <a:p>
            <a:pPr algn="just"/>
            <a:r>
              <a:rPr lang="en-US" sz="2400" dirty="0" smtClean="0"/>
              <a:t>Frequency and register information is very helpful in course planning choices. By conducting an analysis of a corpus which is relevant to the purpose a particular class, the teacher can determine what language items are linked to the target register.</a:t>
            </a:r>
          </a:p>
          <a:p>
            <a:pPr algn="just"/>
            <a:r>
              <a:rPr lang="en-US" sz="2400" dirty="0" smtClean="0"/>
              <a:t>While frequency is certainly not the only determinant of what to teach and in what order . It can indeed help to make learning more effective. It helps to present the vocabulary, grammar, and functions students encounter most often in real life.</a:t>
            </a:r>
          </a:p>
          <a:p>
            <a:pPr algn="just"/>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685800"/>
          </a:xfrm>
        </p:spPr>
        <p:txBody>
          <a:bodyPr>
            <a:normAutofit fontScale="90000"/>
          </a:bodyPr>
          <a:lstStyle/>
          <a:p>
            <a:r>
              <a:rPr lang="en-US" sz="2000" dirty="0" smtClean="0">
                <a:solidFill>
                  <a:srgbClr val="FF0000"/>
                </a:solidFill>
              </a:rPr>
              <a:t/>
            </a:r>
            <a:br>
              <a:rPr lang="en-US" sz="2000" dirty="0" smtClean="0">
                <a:solidFill>
                  <a:srgbClr val="FF0000"/>
                </a:solidFill>
              </a:rPr>
            </a:br>
            <a:r>
              <a:rPr lang="en-US" sz="2700" b="1" dirty="0" smtClean="0">
                <a:solidFill>
                  <a:srgbClr val="FF0000"/>
                </a:solidFill>
              </a:rPr>
              <a:t>Developing Materials</a:t>
            </a:r>
            <a:r>
              <a:rPr lang="en-US" sz="2000" dirty="0" smtClean="0">
                <a:solidFill>
                  <a:srgbClr val="FF0000"/>
                </a:solidFill>
              </a:rPr>
              <a:t/>
            </a:r>
            <a:br>
              <a:rPr lang="en-US" sz="2000" dirty="0" smtClean="0">
                <a:solidFill>
                  <a:srgbClr val="FF0000"/>
                </a:solidFill>
              </a:rPr>
            </a:br>
            <a:endParaRPr lang="en-US" sz="2000" dirty="0">
              <a:solidFill>
                <a:srgbClr val="FF0000"/>
              </a:solidFill>
            </a:endParaRPr>
          </a:p>
        </p:txBody>
      </p:sp>
      <p:sp>
        <p:nvSpPr>
          <p:cNvPr id="3" name="Content Placeholder 2"/>
          <p:cNvSpPr>
            <a:spLocks noGrp="1"/>
          </p:cNvSpPr>
          <p:nvPr>
            <p:ph idx="1"/>
          </p:nvPr>
        </p:nvSpPr>
        <p:spPr>
          <a:xfrm>
            <a:off x="457200" y="1295400"/>
            <a:ext cx="8229600" cy="4830763"/>
          </a:xfrm>
        </p:spPr>
        <p:txBody>
          <a:bodyPr>
            <a:normAutofit fontScale="92500"/>
          </a:bodyPr>
          <a:lstStyle/>
          <a:p>
            <a:pPr algn="just"/>
            <a:r>
              <a:rPr lang="en-US" sz="2400" b="1" dirty="0" smtClean="0"/>
              <a:t>Learners</a:t>
            </a:r>
            <a:r>
              <a:rPr lang="en-US" sz="2400" dirty="0" smtClean="0"/>
              <a:t> can also go through the lists word by word in frequency order, finding words that  they aren't familiar with. This is a great way to fill in gaps in their </a:t>
            </a:r>
            <a:r>
              <a:rPr lang="en-US" sz="2400" dirty="0" smtClean="0"/>
              <a:t>vocabulary.</a:t>
            </a:r>
          </a:p>
          <a:p>
            <a:pPr algn="just"/>
            <a:r>
              <a:rPr lang="en-US" sz="2400" b="1" dirty="0" smtClean="0"/>
              <a:t>Teachers </a:t>
            </a:r>
            <a:r>
              <a:rPr lang="en-US" sz="2400" dirty="0" smtClean="0"/>
              <a:t>can assign the students to learn a certain block of words each week and then have a short quiz at the end of the week. At the end of the semester, they'll know that their students are at least familiar with a certain frequency range of words.</a:t>
            </a:r>
          </a:p>
          <a:p>
            <a:pPr algn="just"/>
            <a:r>
              <a:rPr lang="en-US" sz="2400" b="1" dirty="0" smtClean="0"/>
              <a:t>Student –Centering learning</a:t>
            </a:r>
            <a:endParaRPr lang="en-US" sz="2400" dirty="0" smtClean="0"/>
          </a:p>
          <a:p>
            <a:pPr algn="just"/>
            <a:r>
              <a:rPr lang="en-US" sz="2400" dirty="0" smtClean="0"/>
              <a:t>Learners corpora helps to develop student centric learning. In that  the students are given access to the facts of authentic language use, which comes from real contexts rather than being constructed for pedagogical purposes, and are challenged to construct generalizations and note patterns of language behavior.</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487362"/>
          </a:xfrm>
        </p:spPr>
        <p:txBody>
          <a:bodyPr>
            <a:normAutofit fontScale="90000"/>
          </a:bodyPr>
          <a:lstStyle/>
          <a:p>
            <a:r>
              <a:rPr lang="en-US" sz="2400" b="1" dirty="0" smtClean="0"/>
              <a:t/>
            </a:r>
            <a:br>
              <a:rPr lang="en-US" sz="2400" b="1" dirty="0" smtClean="0"/>
            </a:br>
            <a:r>
              <a:rPr lang="en-US" sz="2400" b="1" dirty="0" smtClean="0"/>
              <a:t/>
            </a:r>
            <a:br>
              <a:rPr lang="en-US" sz="2400" b="1" dirty="0" smtClean="0"/>
            </a:br>
            <a:r>
              <a:rPr lang="en-US" sz="2400" b="1" dirty="0" smtClean="0">
                <a:solidFill>
                  <a:srgbClr val="FF0000"/>
                </a:solidFill>
              </a:rPr>
              <a:t>Collocates</a:t>
            </a:r>
            <a:r>
              <a:rPr lang="en-US" sz="2400" b="1" dirty="0" smtClean="0"/>
              <a:t/>
            </a:r>
            <a:br>
              <a:rPr lang="en-US" sz="2400" b="1" dirty="0" smtClean="0"/>
            </a:br>
            <a:r>
              <a:rPr lang="en-US" sz="2400" dirty="0" smtClean="0"/>
              <a:t/>
            </a:r>
            <a:br>
              <a:rPr lang="en-US" sz="2400" dirty="0" smtClean="0"/>
            </a:br>
            <a:endParaRPr lang="en-US" sz="2400" dirty="0"/>
          </a:p>
        </p:txBody>
      </p:sp>
      <p:sp>
        <p:nvSpPr>
          <p:cNvPr id="3" name="Content Placeholder 2"/>
          <p:cNvSpPr>
            <a:spLocks noGrp="1"/>
          </p:cNvSpPr>
          <p:nvPr>
            <p:ph idx="1"/>
          </p:nvPr>
        </p:nvSpPr>
        <p:spPr>
          <a:xfrm>
            <a:off x="457200" y="914400"/>
            <a:ext cx="8229600" cy="5211763"/>
          </a:xfrm>
        </p:spPr>
        <p:txBody>
          <a:bodyPr>
            <a:normAutofit fontScale="62500" lnSpcReduction="20000"/>
          </a:bodyPr>
          <a:lstStyle/>
          <a:p>
            <a:r>
              <a:rPr lang="en-US" sz="2800" b="1" dirty="0" smtClean="0">
                <a:latin typeface="Arial Unicode MS" pitchFamily="34" charset="-128"/>
                <a:ea typeface="Arial Unicode MS" pitchFamily="34" charset="-128"/>
                <a:cs typeface="Arial Unicode MS" pitchFamily="34" charset="-128"/>
              </a:rPr>
              <a:t>Finding Collocates</a:t>
            </a:r>
            <a:endParaRPr lang="en-US" sz="2800" dirty="0" smtClean="0">
              <a:latin typeface="Arial Unicode MS" pitchFamily="34" charset="-128"/>
              <a:ea typeface="Arial Unicode MS" pitchFamily="34" charset="-128"/>
              <a:cs typeface="Arial Unicode MS" pitchFamily="34" charset="-128"/>
            </a:endParaRPr>
          </a:p>
          <a:p>
            <a:pPr algn="just">
              <a:buNone/>
            </a:pPr>
            <a:r>
              <a:rPr lang="en-US" sz="2800" dirty="0" smtClean="0">
                <a:latin typeface="Arial Unicode MS" pitchFamily="34" charset="-128"/>
                <a:ea typeface="Arial Unicode MS" pitchFamily="34" charset="-128"/>
                <a:cs typeface="Arial Unicode MS" pitchFamily="34" charset="-128"/>
              </a:rPr>
              <a:t>     By </a:t>
            </a:r>
            <a:r>
              <a:rPr lang="en-US" sz="2800" dirty="0" smtClean="0">
                <a:latin typeface="Arial Unicode MS" pitchFamily="34" charset="-128"/>
                <a:ea typeface="Arial Unicode MS" pitchFamily="34" charset="-128"/>
                <a:cs typeface="Arial Unicode MS" pitchFamily="34" charset="-128"/>
              </a:rPr>
              <a:t>using Learners corpora we can find out the Collocates. Collocates provide information on word meaning and usage</a:t>
            </a:r>
            <a:r>
              <a:rPr lang="en-US" sz="2800" dirty="0" smtClean="0">
                <a:latin typeface="Arial Unicode MS" pitchFamily="34" charset="-128"/>
                <a:ea typeface="Arial Unicode MS" pitchFamily="34" charset="-128"/>
                <a:cs typeface="Arial Unicode MS" pitchFamily="34" charset="-128"/>
              </a:rPr>
              <a:t>.</a:t>
            </a:r>
          </a:p>
          <a:p>
            <a:pPr algn="just">
              <a:buNone/>
            </a:pPr>
            <a:endParaRPr lang="en-US" sz="2800" dirty="0" smtClean="0">
              <a:latin typeface="Arial Unicode MS" pitchFamily="34" charset="-128"/>
              <a:ea typeface="Arial Unicode MS" pitchFamily="34" charset="-128"/>
              <a:cs typeface="Arial Unicode MS" pitchFamily="34" charset="-128"/>
            </a:endParaRPr>
          </a:p>
          <a:p>
            <a:pPr algn="just">
              <a:buNone/>
            </a:pP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Collocates can tell a lot about a word by the words that it hangs out with". Collocates are grouped by part of speech and then sorted by frequency</a:t>
            </a:r>
            <a:r>
              <a:rPr lang="en-US" sz="2800" dirty="0" smtClean="0">
                <a:latin typeface="Arial Unicode MS" pitchFamily="34" charset="-128"/>
                <a:ea typeface="Arial Unicode MS" pitchFamily="34" charset="-128"/>
                <a:cs typeface="Arial Unicode MS" pitchFamily="34" charset="-128"/>
              </a:rPr>
              <a:t>.</a:t>
            </a:r>
          </a:p>
          <a:p>
            <a:pPr algn="just">
              <a:buNone/>
            </a:pPr>
            <a:endParaRPr lang="en-US" sz="2800" dirty="0" smtClean="0">
              <a:latin typeface="Arial Unicode MS" pitchFamily="34" charset="-128"/>
              <a:ea typeface="Arial Unicode MS" pitchFamily="34" charset="-128"/>
              <a:cs typeface="Arial Unicode MS" pitchFamily="34" charset="-128"/>
            </a:endParaRPr>
          </a:p>
          <a:p>
            <a:pPr algn="just">
              <a:buNone/>
            </a:pP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A focus of the lexical approach to language pedagogy is teaching collocations (i.e. habitual co-occurrences of lexical items) and the related concept of prefabricated units</a:t>
            </a:r>
            <a:r>
              <a:rPr lang="en-US" sz="2800" dirty="0" smtClean="0">
                <a:latin typeface="Arial Unicode MS" pitchFamily="34" charset="-128"/>
                <a:ea typeface="Arial Unicode MS" pitchFamily="34" charset="-128"/>
                <a:cs typeface="Arial Unicode MS" pitchFamily="34" charset="-128"/>
              </a:rPr>
              <a:t>.</a:t>
            </a:r>
          </a:p>
          <a:p>
            <a:pPr algn="just">
              <a:buNone/>
            </a:pPr>
            <a:endParaRPr lang="en-US" sz="2800" dirty="0" smtClean="0">
              <a:latin typeface="Arial Unicode MS" pitchFamily="34" charset="-128"/>
              <a:ea typeface="Arial Unicode MS" pitchFamily="34" charset="-128"/>
              <a:cs typeface="Arial Unicode MS" pitchFamily="34" charset="-128"/>
            </a:endParaRPr>
          </a:p>
          <a:p>
            <a:pPr algn="just">
              <a:buNone/>
            </a:pP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There is a consensus that </a:t>
            </a:r>
            <a:r>
              <a:rPr lang="en-US" sz="2800" dirty="0" err="1" smtClean="0">
                <a:latin typeface="Arial Unicode MS" pitchFamily="34" charset="-128"/>
                <a:ea typeface="Arial Unicode MS" pitchFamily="34" charset="-128"/>
                <a:cs typeface="Arial Unicode MS" pitchFamily="34" charset="-128"/>
              </a:rPr>
              <a:t>collocational</a:t>
            </a:r>
            <a:r>
              <a:rPr lang="en-US" sz="2800" dirty="0" smtClean="0">
                <a:latin typeface="Arial Unicode MS" pitchFamily="34" charset="-128"/>
                <a:ea typeface="Arial Unicode MS" pitchFamily="34" charset="-128"/>
                <a:cs typeface="Arial Unicode MS" pitchFamily="34" charset="-128"/>
              </a:rPr>
              <a:t> knowledge is important for developing L1/L2 language skills .For example, posits that ‘learning a lexical item entails learning what it occurs with and what grammar it tends to have.’ </a:t>
            </a:r>
            <a:endParaRPr lang="en-US" sz="2800" dirty="0" smtClean="0">
              <a:latin typeface="Arial Unicode MS" pitchFamily="34" charset="-128"/>
              <a:ea typeface="Arial Unicode MS" pitchFamily="34" charset="-128"/>
              <a:cs typeface="Arial Unicode MS" pitchFamily="34" charset="-128"/>
            </a:endParaRPr>
          </a:p>
          <a:p>
            <a:pPr algn="just">
              <a:buNone/>
            </a:pPr>
            <a:endParaRPr lang="en-US" sz="2800" dirty="0" smtClean="0">
              <a:latin typeface="Arial Unicode MS" pitchFamily="34" charset="-128"/>
              <a:ea typeface="Arial Unicode MS" pitchFamily="34" charset="-128"/>
              <a:cs typeface="Arial Unicode MS" pitchFamily="34" charset="-128"/>
            </a:endParaRPr>
          </a:p>
          <a:p>
            <a:pPr algn="just">
              <a:buNone/>
            </a:pP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     </a:t>
            </a:r>
            <a:r>
              <a:rPr lang="en-US" sz="2800" dirty="0" err="1" smtClean="0">
                <a:latin typeface="Arial Unicode MS" pitchFamily="34" charset="-128"/>
                <a:ea typeface="Arial Unicode MS" pitchFamily="34" charset="-128"/>
                <a:cs typeface="Arial Unicode MS" pitchFamily="34" charset="-128"/>
              </a:rPr>
              <a:t>Cowie</a:t>
            </a:r>
            <a:r>
              <a:rPr lang="en-US" sz="2800" dirty="0" smtClean="0">
                <a:latin typeface="Arial Unicode MS" pitchFamily="34" charset="-128"/>
                <a:ea typeface="Arial Unicode MS" pitchFamily="34" charset="-128"/>
                <a:cs typeface="Arial Unicode MS" pitchFamily="34" charset="-128"/>
              </a:rPr>
              <a:t> </a:t>
            </a:r>
            <a:r>
              <a:rPr lang="en-US" sz="2800" dirty="0" smtClean="0">
                <a:latin typeface="Arial Unicode MS" pitchFamily="34" charset="-128"/>
                <a:ea typeface="Arial Unicode MS" pitchFamily="34" charset="-128"/>
                <a:cs typeface="Arial Unicode MS" pitchFamily="34" charset="-128"/>
              </a:rPr>
              <a:t>(1994: 3168) argues that ‘native-like proficiency of a language depends crucially on knowledge of a stock of prefabricated units.’ Aston (1995) also notes that the use of prefabs can speed language processing in both comprehension and production, thus creating native-like fluency.</a:t>
            </a:r>
            <a:endParaRPr lang="en-US" sz="28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077200" cy="838200"/>
          </a:xfrm>
        </p:spPr>
        <p:txBody>
          <a:bodyPr>
            <a:normAutofit/>
          </a:bodyPr>
          <a:lstStyle/>
          <a:p>
            <a:r>
              <a:rPr lang="en-US" sz="2400" dirty="0" smtClean="0">
                <a:solidFill>
                  <a:srgbClr val="FF0000"/>
                </a:solidFill>
                <a:latin typeface="Arial Unicode MS" pitchFamily="34" charset="-128"/>
                <a:ea typeface="Arial Unicode MS" pitchFamily="34" charset="-128"/>
                <a:cs typeface="Arial Unicode MS" pitchFamily="34" charset="-128"/>
              </a:rPr>
              <a:t>Identifying sentences </a:t>
            </a:r>
            <a:r>
              <a:rPr lang="en-US" sz="2400" dirty="0" smtClean="0">
                <a:solidFill>
                  <a:srgbClr val="FF0000"/>
                </a:solidFill>
                <a:latin typeface="Arial Unicode MS" pitchFamily="34" charset="-128"/>
                <a:ea typeface="Arial Unicode MS" pitchFamily="34" charset="-128"/>
                <a:cs typeface="Arial Unicode MS" pitchFamily="34" charset="-128"/>
              </a:rPr>
              <a:t>and concordances</a:t>
            </a:r>
            <a:endParaRPr lang="en-US" sz="2400"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1295400"/>
            <a:ext cx="8229600" cy="4830763"/>
          </a:xfrm>
        </p:spPr>
        <p:txBody>
          <a:bodyPr>
            <a:normAutofit fontScale="47500" lnSpcReduction="20000"/>
          </a:bodyPr>
          <a:lstStyle/>
          <a:p>
            <a:r>
              <a:rPr lang="en-US" b="1" dirty="0" smtClean="0">
                <a:latin typeface="Arial Unicode MS" pitchFamily="34" charset="-128"/>
                <a:ea typeface="Arial Unicode MS" pitchFamily="34" charset="-128"/>
                <a:cs typeface="Arial Unicode MS" pitchFamily="34" charset="-128"/>
              </a:rPr>
              <a:t>Identifying sentence structures</a:t>
            </a:r>
            <a:endParaRPr lang="en-US" dirty="0" smtClean="0">
              <a:latin typeface="Arial Unicode MS" pitchFamily="34" charset="-128"/>
              <a:ea typeface="Arial Unicode MS" pitchFamily="34" charset="-128"/>
              <a:cs typeface="Arial Unicode MS" pitchFamily="34" charset="-128"/>
            </a:endParaRPr>
          </a:p>
          <a:p>
            <a:pPr algn="just"/>
            <a:r>
              <a:rPr lang="en-US" dirty="0" smtClean="0">
                <a:latin typeface="Arial Unicode MS" pitchFamily="34" charset="-128"/>
                <a:ea typeface="Arial Unicode MS" pitchFamily="34" charset="-128"/>
                <a:cs typeface="Arial Unicode MS" pitchFamily="34" charset="-128"/>
              </a:rPr>
              <a:t>By using learner corpora ,the students can understand the following things a)Useful phrases and typical collocations they use themselves b)The structure and nature of both written and spoken discourses c)The different structures of the sentences in a language</a:t>
            </a:r>
          </a:p>
          <a:p>
            <a:pPr algn="just">
              <a:buNone/>
            </a:pPr>
            <a:r>
              <a:rPr lang="en-US" b="1" dirty="0" smtClean="0">
                <a:latin typeface="Arial Unicode MS" pitchFamily="34" charset="-128"/>
                <a:ea typeface="Arial Unicode MS" pitchFamily="34" charset="-128"/>
                <a:cs typeface="Arial Unicode MS" pitchFamily="34" charset="-128"/>
              </a:rPr>
              <a:t>  </a:t>
            </a:r>
            <a:endParaRPr lang="en-US" dirty="0" smtClean="0">
              <a:latin typeface="Arial Unicode MS" pitchFamily="34" charset="-128"/>
              <a:ea typeface="Arial Unicode MS" pitchFamily="34" charset="-128"/>
              <a:cs typeface="Arial Unicode MS" pitchFamily="34" charset="-128"/>
            </a:endParaRPr>
          </a:p>
          <a:p>
            <a:r>
              <a:rPr lang="en-US" b="1" dirty="0" smtClean="0">
                <a:latin typeface="Arial Unicode MS" pitchFamily="34" charset="-128"/>
                <a:ea typeface="Arial Unicode MS" pitchFamily="34" charset="-128"/>
                <a:cs typeface="Arial Unicode MS" pitchFamily="34" charset="-128"/>
              </a:rPr>
              <a:t>Concordance tools</a:t>
            </a:r>
            <a:endParaRPr lang="en-US" dirty="0" smtClean="0">
              <a:latin typeface="Arial Unicode MS" pitchFamily="34" charset="-128"/>
              <a:ea typeface="Arial Unicode MS" pitchFamily="34" charset="-128"/>
              <a:cs typeface="Arial Unicode MS" pitchFamily="34" charset="-128"/>
            </a:endParaRPr>
          </a:p>
          <a:p>
            <a:pPr algn="just"/>
            <a:r>
              <a:rPr lang="en-US" dirty="0" smtClean="0">
                <a:latin typeface="Arial Unicode MS" pitchFamily="34" charset="-128"/>
                <a:ea typeface="Arial Unicode MS" pitchFamily="34" charset="-128"/>
                <a:cs typeface="Arial Unicode MS" pitchFamily="34" charset="-128"/>
              </a:rPr>
              <a:t>Concordance tools can be used for understanding the language use in different linguistic context. Learner Corpora are useful in this respect, not only because collocations can only reliably be measured quantitatively, but also because the KWIC (key word in context) view of corpus data exposes learners to a great deal of authentic data in a structured way. Tamil Concordance.</a:t>
            </a:r>
          </a:p>
          <a:p>
            <a:pPr lvl="1" algn="just">
              <a:buFont typeface="Wingdings" pitchFamily="2" charset="2"/>
              <a:buChar char="§"/>
            </a:pPr>
            <a:r>
              <a:rPr lang="en-US" dirty="0" smtClean="0">
                <a:solidFill>
                  <a:schemeClr val="accent1">
                    <a:lumMod val="75000"/>
                  </a:schemeClr>
                </a:solidFill>
                <a:latin typeface="Arial Unicode MS" pitchFamily="34" charset="-128"/>
                <a:ea typeface="Arial Unicode MS" pitchFamily="34" charset="-128"/>
                <a:cs typeface="Arial Unicode MS" pitchFamily="34" charset="-128"/>
                <a:hlinkClick r:id="rId2"/>
              </a:rPr>
              <a:t>Online </a:t>
            </a:r>
            <a:r>
              <a:rPr lang="en-US" dirty="0" err="1" smtClean="0">
                <a:solidFill>
                  <a:schemeClr val="accent1">
                    <a:lumMod val="75000"/>
                  </a:schemeClr>
                </a:solidFill>
                <a:latin typeface="Arial Unicode MS" pitchFamily="34" charset="-128"/>
                <a:ea typeface="Arial Unicode MS" pitchFamily="34" charset="-128"/>
                <a:cs typeface="Arial Unicode MS" pitchFamily="34" charset="-128"/>
                <a:hlinkClick r:id="rId2"/>
              </a:rPr>
              <a:t>U.Ve.Sa</a:t>
            </a:r>
            <a:r>
              <a:rPr lang="en-US" dirty="0" smtClean="0">
                <a:solidFill>
                  <a:schemeClr val="accent1">
                    <a:lumMod val="75000"/>
                  </a:schemeClr>
                </a:solidFill>
                <a:latin typeface="Arial Unicode MS" pitchFamily="34" charset="-128"/>
                <a:ea typeface="Arial Unicode MS" pitchFamily="34" charset="-128"/>
                <a:cs typeface="Arial Unicode MS" pitchFamily="34" charset="-128"/>
                <a:hlinkClick r:id="rId2"/>
              </a:rPr>
              <a:t>. Classical Tamil </a:t>
            </a:r>
            <a:r>
              <a:rPr lang="en-US" dirty="0" smtClean="0">
                <a:solidFill>
                  <a:schemeClr val="accent1">
                    <a:lumMod val="75000"/>
                  </a:schemeClr>
                </a:solidFill>
                <a:latin typeface="Arial Unicode MS" pitchFamily="34" charset="-128"/>
                <a:ea typeface="Arial Unicode MS" pitchFamily="34" charset="-128"/>
                <a:cs typeface="Arial Unicode MS" pitchFamily="34" charset="-128"/>
                <a:hlinkClick r:id="rId2"/>
              </a:rPr>
              <a:t>Corpus</a:t>
            </a:r>
            <a:endParaRPr lang="en-US" dirty="0" smtClean="0">
              <a:solidFill>
                <a:schemeClr val="accent1">
                  <a:lumMod val="75000"/>
                </a:schemeClr>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endParaRPr lang="en-US" dirty="0" smtClean="0">
              <a:solidFill>
                <a:schemeClr val="accent1">
                  <a:lumMod val="75000"/>
                </a:schemeClr>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r>
              <a:rPr lang="en-US" b="1" dirty="0" smtClean="0">
                <a:solidFill>
                  <a:schemeClr val="tx2">
                    <a:lumMod val="75000"/>
                  </a:schemeClr>
                </a:solidFill>
                <a:latin typeface="Arial Unicode MS" pitchFamily="34" charset="-128"/>
                <a:ea typeface="Arial Unicode MS" pitchFamily="34" charset="-128"/>
                <a:cs typeface="Arial Unicode MS" pitchFamily="34" charset="-128"/>
                <a:hlinkClick r:id="rId3"/>
              </a:rPr>
              <a:t>சங்க இலக்கியத் தொடரடைவுக் </a:t>
            </a:r>
            <a:r>
              <a:rPr lang="en-US" b="1" dirty="0" smtClean="0">
                <a:solidFill>
                  <a:schemeClr val="tx2">
                    <a:lumMod val="75000"/>
                  </a:schemeClr>
                </a:solidFill>
                <a:latin typeface="Arial Unicode MS" pitchFamily="34" charset="-128"/>
                <a:ea typeface="Arial Unicode MS" pitchFamily="34" charset="-128"/>
                <a:cs typeface="Arial Unicode MS" pitchFamily="34" charset="-128"/>
                <a:hlinkClick r:id="rId3"/>
              </a:rPr>
              <a:t>கருவி</a:t>
            </a:r>
            <a:endParaRPr lang="en-US" b="1" dirty="0" smtClean="0">
              <a:solidFill>
                <a:schemeClr val="tx2">
                  <a:lumMod val="75000"/>
                </a:schemeClr>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endParaRPr lang="en-US" b="1" dirty="0" smtClean="0">
              <a:solidFill>
                <a:schemeClr val="tx2">
                  <a:lumMod val="75000"/>
                </a:schemeClr>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r>
              <a:rPr lang="en-US" b="1" dirty="0" smtClean="0">
                <a:solidFill>
                  <a:schemeClr val="accent1"/>
                </a:solidFill>
                <a:latin typeface="Arial Unicode MS" pitchFamily="34" charset="-128"/>
                <a:ea typeface="Arial Unicode MS" pitchFamily="34" charset="-128"/>
                <a:cs typeface="Arial Unicode MS" pitchFamily="34" charset="-128"/>
                <a:hlinkClick r:id="rId4"/>
              </a:rPr>
              <a:t>சங்க </a:t>
            </a:r>
            <a:r>
              <a:rPr lang="en-US" b="1" dirty="0" smtClean="0">
                <a:solidFill>
                  <a:schemeClr val="accent1"/>
                </a:solidFill>
                <a:latin typeface="Arial Unicode MS" pitchFamily="34" charset="-128"/>
                <a:ea typeface="Arial Unicode MS" pitchFamily="34" charset="-128"/>
                <a:cs typeface="Arial Unicode MS" pitchFamily="34" charset="-128"/>
                <a:hlinkClick r:id="rId4"/>
              </a:rPr>
              <a:t>இலக்கிய </a:t>
            </a:r>
            <a:r>
              <a:rPr lang="en-US" b="1" dirty="0" smtClean="0">
                <a:solidFill>
                  <a:schemeClr val="accent1"/>
                </a:solidFill>
                <a:latin typeface="Arial Unicode MS" pitchFamily="34" charset="-128"/>
                <a:ea typeface="Arial Unicode MS" pitchFamily="34" charset="-128"/>
                <a:cs typeface="Arial Unicode MS" pitchFamily="34" charset="-128"/>
                <a:hlinkClick r:id="rId4"/>
              </a:rPr>
              <a:t>அகராதி</a:t>
            </a:r>
            <a:endParaRPr lang="en-US" b="1" dirty="0" smtClean="0">
              <a:solidFill>
                <a:schemeClr val="accent1"/>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endParaRPr lang="en-US" b="1" dirty="0" smtClean="0">
              <a:latin typeface="Arial Unicode MS" pitchFamily="34" charset="-128"/>
              <a:ea typeface="Arial Unicode MS" pitchFamily="34" charset="-128"/>
              <a:cs typeface="Arial Unicode MS" pitchFamily="34" charset="-128"/>
            </a:endParaRPr>
          </a:p>
          <a:p>
            <a:pPr lvl="1" algn="just">
              <a:buFont typeface="Wingdings" pitchFamily="2" charset="2"/>
              <a:buChar char="§"/>
            </a:pPr>
            <a:r>
              <a:rPr lang="en-US" b="1" dirty="0" smtClean="0">
                <a:solidFill>
                  <a:schemeClr val="accent1"/>
                </a:solidFill>
                <a:latin typeface="Arial Unicode MS" pitchFamily="34" charset="-128"/>
                <a:ea typeface="Arial Unicode MS" pitchFamily="34" charset="-128"/>
                <a:cs typeface="Arial Unicode MS" pitchFamily="34" charset="-128"/>
                <a:hlinkClick r:id="rId5"/>
              </a:rPr>
              <a:t>சங்க இலக்கிய  இணையவழிக் </a:t>
            </a:r>
            <a:r>
              <a:rPr lang="en-US" b="1" dirty="0" smtClean="0">
                <a:solidFill>
                  <a:schemeClr val="accent1"/>
                </a:solidFill>
                <a:latin typeface="Arial Unicode MS" pitchFamily="34" charset="-128"/>
                <a:ea typeface="Arial Unicode MS" pitchFamily="34" charset="-128"/>
                <a:cs typeface="Arial Unicode MS" pitchFamily="34" charset="-128"/>
                <a:hlinkClick r:id="rId5"/>
              </a:rPr>
              <a:t>கல்வி</a:t>
            </a:r>
            <a:endParaRPr lang="en-US" b="1" dirty="0" smtClean="0">
              <a:solidFill>
                <a:schemeClr val="accent1"/>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endParaRPr lang="en-US" dirty="0" smtClean="0">
              <a:latin typeface="Arial Unicode MS" pitchFamily="34" charset="-128"/>
              <a:ea typeface="Arial Unicode MS" pitchFamily="34" charset="-128"/>
              <a:cs typeface="Arial Unicode MS" pitchFamily="34" charset="-128"/>
            </a:endParaRPr>
          </a:p>
          <a:p>
            <a:pPr lvl="1" algn="just">
              <a:buFont typeface="Wingdings" pitchFamily="2" charset="2"/>
              <a:buChar char="§"/>
            </a:pPr>
            <a:r>
              <a:rPr lang="en-US" b="1" dirty="0" smtClean="0">
                <a:solidFill>
                  <a:schemeClr val="accent1"/>
                </a:solidFill>
                <a:latin typeface="Arial Unicode MS" pitchFamily="34" charset="-128"/>
                <a:ea typeface="Arial Unicode MS" pitchFamily="34" charset="-128"/>
                <a:cs typeface="Arial Unicode MS" pitchFamily="34" charset="-128"/>
                <a:hlinkClick r:id="rId6"/>
              </a:rPr>
              <a:t>சங்க இலக்கிய கற்றல் </a:t>
            </a:r>
            <a:r>
              <a:rPr lang="en-US" b="1" dirty="0" smtClean="0">
                <a:solidFill>
                  <a:schemeClr val="accent1"/>
                </a:solidFill>
                <a:latin typeface="Arial Unicode MS" pitchFamily="34" charset="-128"/>
                <a:ea typeface="Arial Unicode MS" pitchFamily="34" charset="-128"/>
                <a:cs typeface="Arial Unicode MS" pitchFamily="34" charset="-128"/>
                <a:hlinkClick r:id="rId6"/>
              </a:rPr>
              <a:t>கற்பித்தல்</a:t>
            </a:r>
            <a:endParaRPr lang="en-US" b="1" dirty="0" smtClean="0">
              <a:solidFill>
                <a:schemeClr val="accent1"/>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endParaRPr lang="en-US" b="1" dirty="0" smtClean="0">
              <a:solidFill>
                <a:schemeClr val="accent1"/>
              </a:solidFill>
              <a:latin typeface="Arial Unicode MS" pitchFamily="34" charset="-128"/>
              <a:ea typeface="Arial Unicode MS" pitchFamily="34" charset="-128"/>
              <a:cs typeface="Arial Unicode MS" pitchFamily="34" charset="-128"/>
            </a:endParaRPr>
          </a:p>
          <a:p>
            <a:pPr lvl="1" algn="just">
              <a:buFont typeface="Wingdings" pitchFamily="2" charset="2"/>
              <a:buChar char="§"/>
            </a:pPr>
            <a:r>
              <a:rPr lang="en-US" b="1" dirty="0" smtClean="0">
                <a:solidFill>
                  <a:schemeClr val="accent1"/>
                </a:solidFill>
                <a:latin typeface="Arial Unicode MS" pitchFamily="34" charset="-128"/>
                <a:ea typeface="Arial Unicode MS" pitchFamily="34" charset="-128"/>
                <a:cs typeface="Arial Unicode MS" pitchFamily="34" charset="-128"/>
                <a:hlinkClick r:id="rId2"/>
              </a:rPr>
              <a:t>சொல்லடைவுக் கருவி</a:t>
            </a:r>
            <a:endParaRPr lang="en-US" dirty="0" smtClean="0">
              <a:latin typeface="Arial Unicode MS" pitchFamily="34" charset="-128"/>
              <a:ea typeface="Arial Unicode MS" pitchFamily="34" charset="-128"/>
              <a:cs typeface="Arial Unicode MS" pitchFamily="34" charset="-128"/>
            </a:endParaRPr>
          </a:p>
          <a:p>
            <a:r>
              <a:rPr lang="en-US" dirty="0" smtClean="0">
                <a:latin typeface="Arial Unicode MS" pitchFamily="34" charset="-128"/>
                <a:ea typeface="Arial Unicode MS" pitchFamily="34" charset="-128"/>
                <a:cs typeface="Arial Unicode MS" pitchFamily="34" charset="-128"/>
              </a:rPr>
              <a:t> </a:t>
            </a:r>
          </a:p>
          <a:p>
            <a:endParaRPr lang="en-US"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Central Institute of Indian Language Corpus</a:t>
            </a:r>
            <a:endParaRPr lang="en-US" dirty="0" smtClean="0"/>
          </a:p>
          <a:p>
            <a:endParaRPr lang="en-US" dirty="0" smtClean="0"/>
          </a:p>
          <a:p>
            <a:r>
              <a:rPr lang="en-US" dirty="0" smtClean="0">
                <a:hlinkClick r:id="rId3"/>
              </a:rPr>
              <a:t>Text to Speech</a:t>
            </a:r>
            <a:endParaRPr lang="en-US" dirty="0" smtClean="0"/>
          </a:p>
          <a:p>
            <a:endParaRPr lang="en-US" dirty="0" smtClean="0"/>
          </a:p>
          <a:p>
            <a:r>
              <a:rPr lang="en-US" dirty="0" smtClean="0">
                <a:hlinkClick r:id="rId4"/>
              </a:rPr>
              <a:t>Spell checker – sandhi</a:t>
            </a:r>
            <a:endParaRPr lang="en-US" dirty="0" smtClean="0"/>
          </a:p>
          <a:p>
            <a:endParaRPr lang="en-US" dirty="0" smtClean="0"/>
          </a:p>
          <a:p>
            <a:r>
              <a:rPr lang="en-US" dirty="0" smtClean="0">
                <a:hlinkClick r:id="rId5"/>
              </a:rPr>
              <a:t>Tamil typing software</a:t>
            </a:r>
            <a:endParaRPr lang="en-US"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685800"/>
          </a:xfrm>
        </p:spPr>
        <p:txBody>
          <a:bodyPr>
            <a:noAutofit/>
          </a:bodyPr>
          <a:lstStyle/>
          <a:p>
            <a:pPr algn="l"/>
            <a:r>
              <a:rPr lang="en-US" sz="2400" b="1" dirty="0" smtClean="0"/>
              <a:t>		</a:t>
            </a:r>
            <a:br>
              <a:rPr lang="en-US" sz="2400" b="1" dirty="0" smtClean="0"/>
            </a:br>
            <a:r>
              <a:rPr lang="en-US" sz="2400" b="1" dirty="0" smtClean="0"/>
              <a:t>	</a:t>
            </a:r>
            <a:r>
              <a:rPr lang="en-US" sz="2400" b="1" dirty="0" smtClean="0">
                <a:solidFill>
                  <a:srgbClr val="FF0000"/>
                </a:solidFill>
              </a:rPr>
              <a:t>Identifying sentences and discourses</a:t>
            </a:r>
            <a:r>
              <a:rPr lang="en-US" sz="2400" dirty="0" smtClean="0"/>
              <a:t/>
            </a:r>
            <a:br>
              <a:rPr lang="en-US" sz="2400" dirty="0" smtClean="0"/>
            </a:br>
            <a:endParaRPr lang="en-US" sz="2400" dirty="0">
              <a:solidFill>
                <a:srgbClr val="C00000"/>
              </a:solidFill>
            </a:endParaRPr>
          </a:p>
        </p:txBody>
      </p:sp>
      <p:sp>
        <p:nvSpPr>
          <p:cNvPr id="3" name="Content Placeholder 2"/>
          <p:cNvSpPr>
            <a:spLocks noGrp="1"/>
          </p:cNvSpPr>
          <p:nvPr>
            <p:ph idx="1"/>
          </p:nvPr>
        </p:nvSpPr>
        <p:spPr>
          <a:xfrm>
            <a:off x="457200" y="1143000"/>
            <a:ext cx="8229600" cy="4983163"/>
          </a:xfrm>
        </p:spPr>
        <p:txBody>
          <a:bodyPr>
            <a:normAutofit/>
          </a:bodyPr>
          <a:lstStyle/>
          <a:p>
            <a:pPr>
              <a:buNone/>
            </a:pPr>
            <a:r>
              <a:rPr lang="en-US" sz="2400" dirty="0" smtClean="0"/>
              <a:t> </a:t>
            </a:r>
            <a:r>
              <a:rPr lang="en-US" sz="2400" b="1" dirty="0" smtClean="0"/>
              <a:t>Language Testing</a:t>
            </a:r>
            <a:endParaRPr lang="en-US" sz="2400" dirty="0" smtClean="0"/>
          </a:p>
          <a:p>
            <a:pPr algn="just"/>
            <a:r>
              <a:rPr lang="en-US" sz="2400" dirty="0" smtClean="0"/>
              <a:t>Another emerging area of language pedagogy which has started to use the corpus-based approach is language testing. Alderson (1996) envisaged the following possible uses of corpora in this area: test construction, compilation and selection, test presentation, response capture, test scoring, and calculation and delivery of results. </a:t>
            </a:r>
            <a:endParaRPr lang="en-US" sz="2400" dirty="0" smtClean="0"/>
          </a:p>
          <a:p>
            <a:pPr algn="just"/>
            <a:r>
              <a:rPr lang="en-US" sz="2400" dirty="0" smtClean="0"/>
              <a:t>He </a:t>
            </a:r>
            <a:r>
              <a:rPr lang="en-US" sz="2400" dirty="0" smtClean="0"/>
              <a:t>concludes that the potential advantages of basing our tests on real language data, of making data-based judgments about candidates’ abilities, knowledge and performance are clear enough.</a:t>
            </a:r>
          </a:p>
          <a:p>
            <a:pPr algn="just"/>
            <a:endParaRPr lang="en-US" sz="2400" dirty="0" smtClean="0"/>
          </a:p>
          <a:p>
            <a:pPr algn="just"/>
            <a:endParaRPr lang="en-US" sz="2400"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Grammatical studies of specific linguistic  constructions</a:t>
            </a:r>
            <a:endParaRPr lang="en-US" sz="32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If the words in the corpora are tagged grammatical , it will be very useful teaching and </a:t>
            </a:r>
            <a:r>
              <a:rPr lang="en-US" dirty="0" smtClean="0"/>
              <a:t>learning.</a:t>
            </a:r>
          </a:p>
          <a:p>
            <a:r>
              <a:rPr lang="en-US" dirty="0" smtClean="0"/>
              <a:t>Grammatical </a:t>
            </a:r>
            <a:r>
              <a:rPr lang="en-US" dirty="0" smtClean="0"/>
              <a:t>tagging or  Part-of-Speech tagging is a process of automatically assigns tag to each word in a corpus. </a:t>
            </a:r>
            <a:endParaRPr lang="en-US" dirty="0" smtClean="0"/>
          </a:p>
          <a:p>
            <a:r>
              <a:rPr lang="en-US" dirty="0" smtClean="0"/>
              <a:t>POS </a:t>
            </a:r>
            <a:r>
              <a:rPr lang="en-US" dirty="0" smtClean="0"/>
              <a:t>tagging is a basic preprocessing task for all language processing activities. </a:t>
            </a:r>
            <a:endParaRPr lang="en-US" dirty="0" smtClean="0"/>
          </a:p>
          <a:p>
            <a:r>
              <a:rPr lang="en-US" dirty="0" smtClean="0"/>
              <a:t>Different </a:t>
            </a:r>
            <a:r>
              <a:rPr lang="en-US" dirty="0" smtClean="0"/>
              <a:t>approaches have been used to automate the task of POS tagging for English and other languages..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Grammatical studies of specific linguistic  constructions</a:t>
            </a:r>
            <a:endParaRPr lang="en-US" dirty="0">
              <a:solidFill>
                <a:srgbClr val="FF0000"/>
              </a:solidFill>
            </a:endParaRPr>
          </a:p>
        </p:txBody>
      </p:sp>
      <p:sp>
        <p:nvSpPr>
          <p:cNvPr id="3" name="Content Placeholder 2"/>
          <p:cNvSpPr>
            <a:spLocks noGrp="1"/>
          </p:cNvSpPr>
          <p:nvPr>
            <p:ph idx="1"/>
          </p:nvPr>
        </p:nvSpPr>
        <p:spPr/>
        <p:txBody>
          <a:bodyPr>
            <a:normAutofit fontScale="92500"/>
          </a:bodyPr>
          <a:lstStyle/>
          <a:p>
            <a:r>
              <a:rPr lang="en-US" dirty="0" smtClean="0"/>
              <a:t>POS tagging are  done by the machine learning techniques, where the linguistical knowledge is automatically extracted from the annotated corpus</a:t>
            </a:r>
            <a:r>
              <a:rPr lang="en-US" dirty="0" smtClean="0"/>
              <a:t>.</a:t>
            </a:r>
          </a:p>
          <a:p>
            <a:r>
              <a:rPr lang="en-US" dirty="0" smtClean="0"/>
              <a:t>Tamil </a:t>
            </a:r>
            <a:r>
              <a:rPr lang="en-US" dirty="0" smtClean="0"/>
              <a:t>being a Dravidian language has a very rich morphological structure, which is </a:t>
            </a:r>
            <a:r>
              <a:rPr lang="en-US" dirty="0" smtClean="0"/>
              <a:t>agglutinative.</a:t>
            </a:r>
          </a:p>
          <a:p>
            <a:r>
              <a:rPr lang="en-US" dirty="0" smtClean="0"/>
              <a:t>lexical </a:t>
            </a:r>
            <a:r>
              <a:rPr lang="en-US" dirty="0" smtClean="0"/>
              <a:t>roots followed by one or more affixes. So tagging a word in a language like Tamil is very complex.</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960438"/>
          </a:xfrm>
        </p:spPr>
        <p:txBody>
          <a:bodyPr>
            <a:normAutofit fontScale="90000"/>
          </a:bodyPr>
          <a:lstStyle/>
          <a:p>
            <a:r>
              <a:rPr lang="en-US" sz="4000" b="1" dirty="0" smtClean="0">
                <a:solidFill>
                  <a:srgbClr val="C00000"/>
                </a:solidFill>
                <a:latin typeface="Arial Unicode MS" pitchFamily="34" charset="-128"/>
                <a:ea typeface="Arial Unicode MS" pitchFamily="34" charset="-128"/>
                <a:cs typeface="Arial Unicode MS" pitchFamily="34" charset="-128"/>
              </a:rPr>
              <a:t>                 </a:t>
            </a:r>
            <a:r>
              <a:rPr lang="en-US" sz="3600" b="1" dirty="0" smtClean="0">
                <a:solidFill>
                  <a:srgbClr val="C00000"/>
                </a:solidFill>
                <a:latin typeface="Arial Unicode MS" pitchFamily="34" charset="-128"/>
                <a:ea typeface="Arial Unicode MS" pitchFamily="34" charset="-128"/>
                <a:cs typeface="Arial Unicode MS" pitchFamily="34" charset="-128"/>
              </a:rPr>
              <a:t>Natural Language Processing</a:t>
            </a:r>
            <a:endParaRPr lang="en-US" sz="3600" dirty="0">
              <a:solidFill>
                <a:srgbClr val="C0000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838200"/>
            <a:ext cx="8229600" cy="4953000"/>
          </a:xfrm>
        </p:spPr>
        <p:txBody>
          <a:bodyPr>
            <a:noAutofit/>
          </a:bodyPr>
          <a:lstStyle/>
          <a:p>
            <a:pPr algn="just"/>
            <a:r>
              <a:rPr lang="en-US" sz="2400" dirty="0" smtClean="0"/>
              <a:t>Natural Language Processing </a:t>
            </a:r>
            <a:r>
              <a:rPr lang="en-US" sz="2400" dirty="0" smtClean="0"/>
              <a:t>was developed in 1960, as a sub field of Artificial Intelligence and Machine Translations</a:t>
            </a:r>
            <a:r>
              <a:rPr lang="en-US" sz="2400" dirty="0" smtClean="0"/>
              <a:t>.</a:t>
            </a:r>
          </a:p>
          <a:p>
            <a:pPr algn="just"/>
            <a:r>
              <a:rPr lang="en-US" sz="2400" dirty="0" smtClean="0"/>
              <a:t> </a:t>
            </a:r>
            <a:r>
              <a:rPr lang="en-US" sz="2400" dirty="0" smtClean="0"/>
              <a:t>It is the field of computer science devoted to the development of models and technologies enabling computers to use human languages both as input and </a:t>
            </a:r>
            <a:r>
              <a:rPr lang="en-US" sz="2400" dirty="0" smtClean="0"/>
              <a:t>output. </a:t>
            </a:r>
          </a:p>
          <a:p>
            <a:pPr algn="just"/>
            <a:r>
              <a:rPr lang="en-US" sz="2400" dirty="0" smtClean="0"/>
              <a:t>The </a:t>
            </a:r>
            <a:r>
              <a:rPr lang="en-US" sz="2400" dirty="0" smtClean="0"/>
              <a:t>aim of NLP applications is to build equal human performance in the task of reading, writing, learning, speaking and understanding. It is useful to explore the nature of linguistic communication as well as for enabling effective human-machine interaction</a:t>
            </a:r>
            <a:r>
              <a:rPr lang="en-US" sz="2400" dirty="0" smtClean="0"/>
              <a:t>.</a:t>
            </a:r>
          </a:p>
          <a:p>
            <a:pPr algn="just"/>
            <a:r>
              <a:rPr lang="en-US" sz="2400" dirty="0" smtClean="0"/>
              <a:t>The Computational Linguistics is one of the major branch of NLP</a:t>
            </a:r>
            <a:endParaRPr lang="en-US" sz="2400" dirty="0" smtClean="0"/>
          </a:p>
          <a:p>
            <a:pPr algn="just"/>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Grammatical studies of specific linguistic  constructions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t>. The main challenges in Tamil POS tagging are solving the complexity and ambiguity of words. That is a word may belong to more than one category. For example, run is both noun and verb. Taggers use probabilistic information to solve this ambiguity.        Ideally a typical tagger should be robust, efficient, accurate and reusable.</a:t>
            </a:r>
          </a:p>
          <a:p>
            <a:r>
              <a:rPr lang="en-US" dirty="0" smtClean="0">
                <a:solidFill>
                  <a:schemeClr val="tx2"/>
                </a:solidFill>
                <a:latin typeface="Arial Unicode MS" pitchFamily="34" charset="-128"/>
                <a:ea typeface="Arial Unicode MS" pitchFamily="34" charset="-128"/>
                <a:cs typeface="Arial Unicode MS" pitchFamily="34" charset="-128"/>
                <a:hlinkClick r:id="rId2"/>
              </a:rPr>
              <a:t> </a:t>
            </a:r>
            <a:r>
              <a:rPr lang="en-US" dirty="0" err="1" smtClean="0">
                <a:solidFill>
                  <a:schemeClr val="tx2"/>
                </a:solidFill>
                <a:latin typeface="Arial Unicode MS" pitchFamily="34" charset="-128"/>
                <a:ea typeface="Arial Unicode MS" pitchFamily="34" charset="-128"/>
                <a:cs typeface="Arial Unicode MS" pitchFamily="34" charset="-128"/>
                <a:hlinkClick r:id="rId2"/>
              </a:rPr>
              <a:t>இலக்கண</a:t>
            </a:r>
            <a:r>
              <a:rPr lang="en-US" dirty="0" smtClean="0">
                <a:solidFill>
                  <a:schemeClr val="tx2"/>
                </a:solidFill>
                <a:latin typeface="Arial Unicode MS" pitchFamily="34" charset="-128"/>
                <a:ea typeface="Arial Unicode MS" pitchFamily="34" charset="-128"/>
                <a:cs typeface="Arial Unicode MS" pitchFamily="34" charset="-128"/>
                <a:hlinkClick r:id="rId2"/>
              </a:rPr>
              <a:t> </a:t>
            </a:r>
            <a:r>
              <a:rPr lang="en-US" dirty="0" err="1" smtClean="0">
                <a:solidFill>
                  <a:schemeClr val="tx2"/>
                </a:solidFill>
                <a:latin typeface="Arial Unicode MS" pitchFamily="34" charset="-128"/>
                <a:ea typeface="Arial Unicode MS" pitchFamily="34" charset="-128"/>
                <a:cs typeface="Arial Unicode MS" pitchFamily="34" charset="-128"/>
                <a:hlinkClick r:id="rId2"/>
              </a:rPr>
              <a:t>வகைக்</a:t>
            </a:r>
            <a:r>
              <a:rPr lang="en-US" dirty="0" smtClean="0">
                <a:solidFill>
                  <a:schemeClr val="tx2"/>
                </a:solidFill>
                <a:latin typeface="Arial Unicode MS" pitchFamily="34" charset="-128"/>
                <a:ea typeface="Arial Unicode MS" pitchFamily="34" charset="-128"/>
                <a:cs typeface="Arial Unicode MS" pitchFamily="34" charset="-128"/>
                <a:hlinkClick r:id="rId2"/>
              </a:rPr>
              <a:t> </a:t>
            </a:r>
            <a:r>
              <a:rPr lang="en-US" dirty="0" err="1" smtClean="0">
                <a:solidFill>
                  <a:schemeClr val="tx2"/>
                </a:solidFill>
                <a:latin typeface="Arial Unicode MS" pitchFamily="34" charset="-128"/>
                <a:ea typeface="Arial Unicode MS" pitchFamily="34" charset="-128"/>
                <a:cs typeface="Arial Unicode MS" pitchFamily="34" charset="-128"/>
                <a:hlinkClick r:id="rId2"/>
              </a:rPr>
              <a:t>குறியீடு</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639762"/>
          </a:xfrm>
        </p:spPr>
        <p:txBody>
          <a:bodyPr>
            <a:normAutofit/>
          </a:bodyPr>
          <a:lstStyle/>
          <a:p>
            <a:r>
              <a:rPr lang="en-US" sz="2400" b="1" dirty="0" smtClean="0">
                <a:solidFill>
                  <a:srgbClr val="FF0000"/>
                </a:solidFill>
              </a:rPr>
              <a:t>POS  </a:t>
            </a:r>
            <a:r>
              <a:rPr lang="en-US" sz="2400" b="1" dirty="0" err="1" smtClean="0">
                <a:solidFill>
                  <a:srgbClr val="FF0000"/>
                </a:solidFill>
              </a:rPr>
              <a:t>tagsets</a:t>
            </a:r>
            <a:r>
              <a:rPr lang="en-US" sz="2400" b="1" dirty="0" smtClean="0">
                <a:solidFill>
                  <a:srgbClr val="FF0000"/>
                </a:solidFill>
              </a:rPr>
              <a:t> for annotation for Textbook corpora</a:t>
            </a:r>
            <a:endParaRPr lang="en-US" sz="2400" dirty="0">
              <a:solidFill>
                <a:srgbClr val="FF0000"/>
              </a:solidFill>
            </a:endParaRPr>
          </a:p>
        </p:txBody>
      </p:sp>
      <p:sp>
        <p:nvSpPr>
          <p:cNvPr id="3" name="Content Placeholder 2"/>
          <p:cNvSpPr>
            <a:spLocks noGrp="1"/>
          </p:cNvSpPr>
          <p:nvPr>
            <p:ph idx="1"/>
          </p:nvPr>
        </p:nvSpPr>
        <p:spPr>
          <a:xfrm>
            <a:off x="457200" y="990600"/>
            <a:ext cx="8229600" cy="5135563"/>
          </a:xfrm>
        </p:spPr>
        <p:txBody>
          <a:bodyPr>
            <a:normAutofit fontScale="92500"/>
          </a:bodyPr>
          <a:lstStyle/>
          <a:p>
            <a:pPr>
              <a:buNone/>
            </a:pPr>
            <a:r>
              <a:rPr lang="en-US" dirty="0" smtClean="0">
                <a:solidFill>
                  <a:schemeClr val="tx2">
                    <a:lumMod val="75000"/>
                  </a:schemeClr>
                </a:solidFill>
              </a:rPr>
              <a:t> </a:t>
            </a:r>
            <a:r>
              <a:rPr lang="en-US" dirty="0" smtClean="0">
                <a:solidFill>
                  <a:schemeClr val="tx2">
                    <a:lumMod val="75000"/>
                  </a:schemeClr>
                </a:solidFill>
              </a:rPr>
              <a:t>   </a:t>
            </a:r>
            <a:r>
              <a:rPr lang="en-US" sz="2800" dirty="0" smtClean="0"/>
              <a:t>For </a:t>
            </a:r>
            <a:r>
              <a:rPr lang="en-US" sz="2800" dirty="0" smtClean="0"/>
              <a:t>achieving POS tagging, deciding and creation of tagset is very important. There are several POS </a:t>
            </a:r>
            <a:r>
              <a:rPr lang="en-US" sz="2800" dirty="0" err="1" smtClean="0"/>
              <a:t>tagsets</a:t>
            </a:r>
            <a:r>
              <a:rPr lang="en-US" sz="2800" dirty="0" smtClean="0"/>
              <a:t> for Indian languages created by number of research groups. Commonly using </a:t>
            </a:r>
            <a:r>
              <a:rPr lang="en-US" sz="2800" dirty="0" err="1" smtClean="0"/>
              <a:t>tagsets</a:t>
            </a:r>
            <a:r>
              <a:rPr lang="en-US" sz="2800" dirty="0" smtClean="0"/>
              <a:t> are given below</a:t>
            </a:r>
            <a:endParaRPr lang="en-US" sz="2600" dirty="0" smtClean="0"/>
          </a:p>
          <a:p>
            <a:pPr lvl="1">
              <a:buFont typeface="Wingdings" pitchFamily="2" charset="2"/>
              <a:buChar char="q"/>
            </a:pPr>
            <a:r>
              <a:rPr lang="en-US" sz="2200" dirty="0" smtClean="0"/>
              <a:t>CC  Coordinating conjunction</a:t>
            </a:r>
          </a:p>
          <a:p>
            <a:pPr lvl="1">
              <a:buFont typeface="Wingdings" pitchFamily="2" charset="2"/>
              <a:buChar char="q"/>
            </a:pPr>
            <a:r>
              <a:rPr lang="en-US" sz="2200" dirty="0" smtClean="0"/>
              <a:t>CD Cardinal number</a:t>
            </a:r>
          </a:p>
          <a:p>
            <a:pPr lvl="1">
              <a:buFont typeface="Wingdings" pitchFamily="2" charset="2"/>
              <a:buChar char="q"/>
            </a:pPr>
            <a:r>
              <a:rPr lang="en-US" sz="2200" dirty="0" smtClean="0"/>
              <a:t>DT Determiner</a:t>
            </a:r>
          </a:p>
          <a:p>
            <a:pPr lvl="1">
              <a:buFont typeface="Wingdings" pitchFamily="2" charset="2"/>
              <a:buChar char="q"/>
            </a:pPr>
            <a:r>
              <a:rPr lang="en-US" sz="2200" dirty="0" smtClean="0"/>
              <a:t>EX Existential there</a:t>
            </a:r>
          </a:p>
          <a:p>
            <a:pPr lvl="1">
              <a:buFont typeface="Wingdings" pitchFamily="2" charset="2"/>
              <a:buChar char="q"/>
            </a:pPr>
            <a:r>
              <a:rPr lang="en-US" sz="2200" dirty="0" smtClean="0"/>
              <a:t>FW Foreign word</a:t>
            </a:r>
          </a:p>
          <a:p>
            <a:pPr lvl="1">
              <a:buFont typeface="Wingdings" pitchFamily="2" charset="2"/>
              <a:buChar char="q"/>
            </a:pPr>
            <a:r>
              <a:rPr lang="en-US" sz="2200" dirty="0" smtClean="0"/>
              <a:t>JJ Adjective</a:t>
            </a:r>
          </a:p>
          <a:p>
            <a:pPr lvl="1">
              <a:buFont typeface="Wingdings" pitchFamily="2" charset="2"/>
              <a:buChar char="q"/>
            </a:pPr>
            <a:r>
              <a:rPr lang="en-US" sz="2200" dirty="0" smtClean="0"/>
              <a:t>JJR Adjective, comparative</a:t>
            </a:r>
          </a:p>
          <a:p>
            <a:pPr lvl="1">
              <a:buFont typeface="Wingdings" pitchFamily="2" charset="2"/>
              <a:buChar char="q"/>
            </a:pPr>
            <a:r>
              <a:rPr lang="en-US" sz="2200" dirty="0" smtClean="0"/>
              <a:t>JJS Adjective, superlative</a:t>
            </a:r>
          </a:p>
          <a:p>
            <a:pPr lvl="1">
              <a:buFont typeface="Wingdings" pitchFamily="2" charset="2"/>
              <a:buChar char="q"/>
            </a:pPr>
            <a:r>
              <a:rPr lang="en-US" sz="2200" dirty="0" smtClean="0"/>
              <a:t>MD Modal</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8077200" cy="715962"/>
          </a:xfrm>
        </p:spPr>
        <p:txBody>
          <a:bodyPr>
            <a:normAutofit/>
          </a:bodyPr>
          <a:lstStyle/>
          <a:p>
            <a:pPr algn="l"/>
            <a:r>
              <a:rPr lang="en-US" sz="2400" b="1" dirty="0" smtClean="0">
                <a:solidFill>
                  <a:srgbClr val="FF0000"/>
                </a:solidFill>
              </a:rPr>
              <a:t>	 </a:t>
            </a:r>
            <a:r>
              <a:rPr lang="en-US" sz="2400" b="1" dirty="0" smtClean="0">
                <a:solidFill>
                  <a:srgbClr val="FF0000"/>
                </a:solidFill>
              </a:rPr>
              <a:t>Tags for </a:t>
            </a:r>
            <a:r>
              <a:rPr lang="en-US" sz="2400" b="1" dirty="0" smtClean="0">
                <a:solidFill>
                  <a:srgbClr val="FF0000"/>
                </a:solidFill>
              </a:rPr>
              <a:t>Textbook corpora</a:t>
            </a:r>
            <a:endParaRPr lang="en-US" sz="2400" dirty="0">
              <a:solidFill>
                <a:srgbClr val="FF0000"/>
              </a:solidFill>
              <a:latin typeface="+mn-lt"/>
            </a:endParaRPr>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lvl="0">
              <a:buFont typeface="Wingdings" pitchFamily="2" charset="2"/>
              <a:buChar char="§"/>
            </a:pPr>
            <a:r>
              <a:rPr lang="en-US" sz="2400" dirty="0" smtClean="0"/>
              <a:t>NN Noun, singular or mass</a:t>
            </a:r>
          </a:p>
          <a:p>
            <a:pPr lvl="0">
              <a:buFont typeface="Wingdings" pitchFamily="2" charset="2"/>
              <a:buChar char="§"/>
            </a:pPr>
            <a:r>
              <a:rPr lang="en-US" sz="2400" dirty="0" smtClean="0"/>
              <a:t>NNS Noun, plural</a:t>
            </a:r>
          </a:p>
          <a:p>
            <a:pPr lvl="0">
              <a:buFont typeface="Wingdings" pitchFamily="2" charset="2"/>
              <a:buChar char="§"/>
            </a:pPr>
            <a:r>
              <a:rPr lang="en-US" sz="2400" dirty="0" smtClean="0"/>
              <a:t>NNP Proper noun, singular</a:t>
            </a:r>
          </a:p>
          <a:p>
            <a:pPr lvl="0">
              <a:buFont typeface="Wingdings" pitchFamily="2" charset="2"/>
              <a:buChar char="§"/>
            </a:pPr>
            <a:r>
              <a:rPr lang="en-US" sz="2400" dirty="0" smtClean="0"/>
              <a:t>NNPS Proper noun, plural</a:t>
            </a:r>
          </a:p>
          <a:p>
            <a:pPr lvl="0">
              <a:buFont typeface="Wingdings" pitchFamily="2" charset="2"/>
              <a:buChar char="§"/>
            </a:pPr>
            <a:r>
              <a:rPr lang="en-US" sz="2400" dirty="0" smtClean="0"/>
              <a:t>PDT </a:t>
            </a:r>
            <a:r>
              <a:rPr lang="en-US" sz="2400" dirty="0" err="1" smtClean="0"/>
              <a:t>Predeterminer</a:t>
            </a:r>
            <a:endParaRPr lang="en-US" sz="2400" dirty="0" smtClean="0"/>
          </a:p>
          <a:p>
            <a:pPr lvl="0">
              <a:buFont typeface="Wingdings" pitchFamily="2" charset="2"/>
              <a:buChar char="§"/>
            </a:pPr>
            <a:r>
              <a:rPr lang="en-US" sz="2400" dirty="0" smtClean="0"/>
              <a:t>POS Possessive ending</a:t>
            </a:r>
          </a:p>
          <a:p>
            <a:pPr lvl="0">
              <a:buFont typeface="Wingdings" pitchFamily="2" charset="2"/>
              <a:buChar char="§"/>
            </a:pPr>
            <a:r>
              <a:rPr lang="en-US" sz="2400" dirty="0" smtClean="0"/>
              <a:t>PRP Personal pronoun</a:t>
            </a:r>
          </a:p>
          <a:p>
            <a:pPr lvl="0">
              <a:buFont typeface="Wingdings" pitchFamily="2" charset="2"/>
              <a:buChar char="§"/>
            </a:pPr>
            <a:r>
              <a:rPr lang="en-US" sz="2400" dirty="0" smtClean="0"/>
              <a:t>PRP$ Possessive pronoun</a:t>
            </a:r>
          </a:p>
          <a:p>
            <a:pPr lvl="0">
              <a:buFont typeface="Wingdings" pitchFamily="2" charset="2"/>
              <a:buChar char="§"/>
            </a:pPr>
            <a:r>
              <a:rPr lang="en-US" sz="2400" dirty="0" smtClean="0"/>
              <a:t>RB Adverb</a:t>
            </a:r>
          </a:p>
          <a:p>
            <a:pPr lvl="0">
              <a:buFont typeface="Wingdings" pitchFamily="2" charset="2"/>
              <a:buChar char="§"/>
            </a:pPr>
            <a:r>
              <a:rPr lang="en-US" sz="2400" dirty="0" smtClean="0"/>
              <a:t>RBR Adverb, comparative</a:t>
            </a:r>
          </a:p>
          <a:p>
            <a:pPr lvl="0">
              <a:buFont typeface="Wingdings" pitchFamily="2" charset="2"/>
              <a:buChar char="§"/>
            </a:pPr>
            <a:r>
              <a:rPr lang="en-US" sz="2400" dirty="0" smtClean="0"/>
              <a:t>RBS Adverb, superlative</a:t>
            </a:r>
          </a:p>
          <a:p>
            <a:pPr lvl="0">
              <a:buFont typeface="Wingdings" pitchFamily="2" charset="2"/>
              <a:buChar char="§"/>
            </a:pPr>
            <a:r>
              <a:rPr lang="en-US" sz="2400" dirty="0" smtClean="0"/>
              <a:t>RP Particle</a:t>
            </a:r>
          </a:p>
          <a:p>
            <a:pPr lvl="0">
              <a:buFont typeface="Wingdings" pitchFamily="2" charset="2"/>
              <a:buChar char="§"/>
            </a:pPr>
            <a:r>
              <a:rPr lang="en-US" sz="2400" dirty="0" smtClean="0"/>
              <a:t>SYM Symbol</a:t>
            </a:r>
          </a:p>
          <a:p>
            <a:pPr lvl="0">
              <a:buFont typeface="Wingdings" pitchFamily="2" charset="2"/>
              <a:buChar char="§"/>
            </a:pPr>
            <a:r>
              <a:rPr lang="en-US" sz="2400" dirty="0" smtClean="0"/>
              <a:t>TO </a:t>
            </a:r>
            <a:r>
              <a:rPr lang="en-US" sz="2400" dirty="0" err="1" smtClean="0"/>
              <a:t>to</a:t>
            </a:r>
            <a:endParaRPr lang="en-US" sz="2400" dirty="0" smtClean="0"/>
          </a:p>
          <a:p>
            <a:pPr algn="just">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09600"/>
          </a:xfrm>
        </p:spPr>
        <p:txBody>
          <a:bodyPr>
            <a:normAutofit/>
          </a:bodyPr>
          <a:lstStyle/>
          <a:p>
            <a:r>
              <a:rPr lang="en-US" sz="2400" b="1" dirty="0" smtClean="0">
                <a:solidFill>
                  <a:srgbClr val="FF0000"/>
                </a:solidFill>
              </a:rPr>
              <a:t>POS tagging of Textbook corpora</a:t>
            </a:r>
            <a:endParaRPr lang="en-US" sz="2400"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lvl="0">
              <a:buFont typeface="Wingdings" pitchFamily="2" charset="2"/>
              <a:buChar char="§"/>
            </a:pPr>
            <a:r>
              <a:rPr lang="en-US" dirty="0" smtClean="0"/>
              <a:t>UH Interjection</a:t>
            </a:r>
          </a:p>
          <a:p>
            <a:pPr lvl="0">
              <a:buFont typeface="Wingdings" pitchFamily="2" charset="2"/>
              <a:buChar char="§"/>
            </a:pPr>
            <a:r>
              <a:rPr lang="en-US" dirty="0" smtClean="0"/>
              <a:t>VB Verb, base form</a:t>
            </a:r>
          </a:p>
          <a:p>
            <a:pPr lvl="0">
              <a:buFont typeface="Wingdings" pitchFamily="2" charset="2"/>
              <a:buChar char="§"/>
            </a:pPr>
            <a:r>
              <a:rPr lang="en-US" dirty="0" smtClean="0"/>
              <a:t>VBD Verb, past tense</a:t>
            </a:r>
          </a:p>
          <a:p>
            <a:pPr lvl="0">
              <a:buFont typeface="Wingdings" pitchFamily="2" charset="2"/>
              <a:buChar char="§"/>
            </a:pPr>
            <a:r>
              <a:rPr lang="en-US" dirty="0" smtClean="0"/>
              <a:t>VBG Verb, gerund or present participle</a:t>
            </a:r>
          </a:p>
          <a:p>
            <a:pPr lvl="0">
              <a:buFont typeface="Wingdings" pitchFamily="2" charset="2"/>
              <a:buChar char="§"/>
            </a:pPr>
            <a:r>
              <a:rPr lang="en-US" dirty="0" smtClean="0"/>
              <a:t>VBN Verb, past participle</a:t>
            </a:r>
          </a:p>
          <a:p>
            <a:pPr lvl="0">
              <a:buFont typeface="Wingdings" pitchFamily="2" charset="2"/>
              <a:buChar char="§"/>
            </a:pPr>
            <a:r>
              <a:rPr lang="en-US" dirty="0" smtClean="0"/>
              <a:t>VBP Verb, non-3rd person singular present</a:t>
            </a:r>
          </a:p>
          <a:p>
            <a:pPr lvl="0">
              <a:buFont typeface="Wingdings" pitchFamily="2" charset="2"/>
              <a:buChar char="§"/>
            </a:pPr>
            <a:r>
              <a:rPr lang="en-US" dirty="0" smtClean="0"/>
              <a:t>VBZ Verb, 3rd person singular present</a:t>
            </a:r>
          </a:p>
          <a:p>
            <a:pPr lvl="0">
              <a:buFont typeface="Wingdings" pitchFamily="2" charset="2"/>
              <a:buChar char="§"/>
            </a:pPr>
            <a:r>
              <a:rPr lang="en-US" dirty="0" smtClean="0"/>
              <a:t>WDT </a:t>
            </a:r>
            <a:r>
              <a:rPr lang="en-US" dirty="0" err="1" smtClean="0"/>
              <a:t>Wh</a:t>
            </a:r>
            <a:r>
              <a:rPr lang="en-US" dirty="0" smtClean="0"/>
              <a:t>-determiner</a:t>
            </a:r>
          </a:p>
          <a:p>
            <a:pPr lvl="0">
              <a:buFont typeface="Wingdings" pitchFamily="2" charset="2"/>
              <a:buChar char="§"/>
            </a:pPr>
            <a:r>
              <a:rPr lang="en-US" dirty="0" smtClean="0"/>
              <a:t>WP </a:t>
            </a:r>
            <a:r>
              <a:rPr lang="en-US" dirty="0" err="1" smtClean="0"/>
              <a:t>Wh</a:t>
            </a:r>
            <a:r>
              <a:rPr lang="en-US" dirty="0" smtClean="0"/>
              <a:t>-pronoun</a:t>
            </a:r>
          </a:p>
          <a:p>
            <a:pPr lvl="0">
              <a:buFont typeface="Wingdings" pitchFamily="2" charset="2"/>
              <a:buChar char="§"/>
            </a:pPr>
            <a:r>
              <a:rPr lang="en-US" dirty="0" smtClean="0"/>
              <a:t>WP$ Possessive </a:t>
            </a:r>
            <a:r>
              <a:rPr lang="en-US" dirty="0" err="1" smtClean="0"/>
              <a:t>wh</a:t>
            </a:r>
            <a:r>
              <a:rPr lang="en-US" dirty="0" smtClean="0"/>
              <a:t>-pronoun</a:t>
            </a:r>
          </a:p>
          <a:p>
            <a:pPr lvl="0">
              <a:buFont typeface="Wingdings" pitchFamily="2" charset="2"/>
              <a:buChar char="§"/>
            </a:pPr>
            <a:r>
              <a:rPr lang="en-US" dirty="0" smtClean="0"/>
              <a:t>WRB </a:t>
            </a:r>
            <a:r>
              <a:rPr lang="en-US" dirty="0" err="1" smtClean="0"/>
              <a:t>Wh</a:t>
            </a:r>
            <a:r>
              <a:rPr lang="en-US" dirty="0" smtClean="0"/>
              <a:t>-adverb</a:t>
            </a:r>
          </a:p>
          <a:p>
            <a:pPr>
              <a:buFont typeface="Wingdings" pitchFamily="2" charset="2"/>
              <a:buChar cha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uses of corpus</a:t>
            </a:r>
            <a:endParaRPr lang="en-US" dirty="0"/>
          </a:p>
        </p:txBody>
      </p:sp>
      <p:sp>
        <p:nvSpPr>
          <p:cNvPr id="3" name="Content Placeholder 2"/>
          <p:cNvSpPr>
            <a:spLocks noGrp="1"/>
          </p:cNvSpPr>
          <p:nvPr>
            <p:ph idx="1"/>
          </p:nvPr>
        </p:nvSpPr>
        <p:spPr/>
        <p:txBody>
          <a:bodyPr/>
          <a:lstStyle/>
          <a:p>
            <a:endParaRPr lang="en-US" dirty="0" smtClean="0"/>
          </a:p>
          <a:p>
            <a:r>
              <a:rPr lang="en-US" dirty="0" smtClean="0"/>
              <a:t>A grammar of Contemporary English</a:t>
            </a:r>
          </a:p>
          <a:p>
            <a:r>
              <a:rPr lang="en-US" dirty="0" smtClean="0"/>
              <a:t>Oxford English Grammar</a:t>
            </a:r>
          </a:p>
          <a:p>
            <a:r>
              <a:rPr lang="en-US" dirty="0" err="1" smtClean="0"/>
              <a:t>Longmann</a:t>
            </a:r>
            <a:r>
              <a:rPr lang="en-US" dirty="0" smtClean="0"/>
              <a:t> Grammar off spoken and written</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477962"/>
          </a:xfrm>
        </p:spPr>
        <p:txBody>
          <a:bodyPr>
            <a:normAutofit fontScale="90000"/>
          </a:bodyPr>
          <a:lstStyle/>
          <a:p>
            <a:r>
              <a:rPr lang="en-US" dirty="0" smtClean="0"/>
              <a:t>Contrastive analysis , Translation theory , </a:t>
            </a:r>
            <a:r>
              <a:rPr lang="en-US" dirty="0" err="1" smtClean="0"/>
              <a:t>Pyscholinguistics</a:t>
            </a:r>
            <a:r>
              <a:rPr lang="en-US" dirty="0" smtClean="0"/>
              <a:t> and Sociolinguistics studies </a:t>
            </a:r>
            <a:endParaRPr lang="en-US" dirty="0"/>
          </a:p>
        </p:txBody>
      </p:sp>
      <p:sp>
        <p:nvSpPr>
          <p:cNvPr id="3" name="Content Placeholder 2"/>
          <p:cNvSpPr>
            <a:spLocks noGrp="1"/>
          </p:cNvSpPr>
          <p:nvPr>
            <p:ph idx="1"/>
          </p:nvPr>
        </p:nvSpPr>
        <p:spPr>
          <a:xfrm>
            <a:off x="533400" y="2057400"/>
            <a:ext cx="8153400" cy="4068763"/>
          </a:xfrm>
        </p:spPr>
        <p:txBody>
          <a:bodyPr/>
          <a:lstStyle/>
          <a:p>
            <a:endParaRPr lang="en-US" dirty="0" smtClean="0"/>
          </a:p>
          <a:p>
            <a:endParaRPr lang="en-US" dirty="0" smtClean="0"/>
          </a:p>
          <a:p>
            <a:r>
              <a:rPr lang="en-US" dirty="0" smtClean="0"/>
              <a:t>English Norwegian Parallel corpus</a:t>
            </a:r>
          </a:p>
          <a:p>
            <a:r>
              <a:rPr lang="en-US" dirty="0" smtClean="0"/>
              <a:t>For Language </a:t>
            </a:r>
            <a:r>
              <a:rPr lang="en-US" dirty="0" err="1" smtClean="0"/>
              <a:t>acquistion</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001000" cy="609600"/>
          </a:xfrm>
        </p:spPr>
        <p:txBody>
          <a:bodyPr>
            <a:normAutofit/>
          </a:bodyPr>
          <a:lstStyle/>
          <a:p>
            <a:r>
              <a:rPr lang="en-US" sz="2400" dirty="0" smtClean="0">
                <a:solidFill>
                  <a:srgbClr val="FF0000"/>
                </a:solidFill>
              </a:rPr>
              <a:t>Major Problems in Corpus </a:t>
            </a:r>
            <a:endParaRPr lang="en-US" sz="2400" dirty="0">
              <a:solidFill>
                <a:srgbClr val="FF0000"/>
              </a:solidFill>
            </a:endParaRPr>
          </a:p>
        </p:txBody>
      </p:sp>
      <p:sp>
        <p:nvSpPr>
          <p:cNvPr id="3" name="Content Placeholder 2"/>
          <p:cNvSpPr>
            <a:spLocks noGrp="1"/>
          </p:cNvSpPr>
          <p:nvPr>
            <p:ph idx="1"/>
          </p:nvPr>
        </p:nvSpPr>
        <p:spPr>
          <a:xfrm>
            <a:off x="533400" y="1295400"/>
            <a:ext cx="8153400" cy="4830763"/>
          </a:xfrm>
        </p:spPr>
        <p:txBody>
          <a:bodyPr>
            <a:normAutofit fontScale="92500" lnSpcReduction="10000"/>
          </a:bodyPr>
          <a:lstStyle/>
          <a:p>
            <a:r>
              <a:rPr lang="en-US" dirty="0" smtClean="0"/>
              <a:t>Lexical </a:t>
            </a:r>
            <a:r>
              <a:rPr lang="en-US" dirty="0" err="1" smtClean="0"/>
              <a:t>Ambiquity</a:t>
            </a:r>
            <a:r>
              <a:rPr lang="en-US" dirty="0" smtClean="0"/>
              <a:t> , Syntactic and Semantic ambiguity</a:t>
            </a:r>
          </a:p>
          <a:p>
            <a:r>
              <a:rPr lang="en-US" dirty="0" smtClean="0"/>
              <a:t>While annotating the words, several places it is difficult to settle on a single correct set of tag.  For example, the word ends with the suffix ‘</a:t>
            </a:r>
            <a:r>
              <a:rPr lang="en-US" dirty="0" err="1" smtClean="0"/>
              <a:t>aaka</a:t>
            </a:r>
            <a:r>
              <a:rPr lang="en-US" dirty="0" smtClean="0"/>
              <a:t>” . The suffix ‘</a:t>
            </a:r>
            <a:r>
              <a:rPr lang="en-US" dirty="0" err="1" smtClean="0"/>
              <a:t>aaka</a:t>
            </a:r>
            <a:r>
              <a:rPr lang="en-US" dirty="0" smtClean="0"/>
              <a:t>  will act as a particle in one place and case marker in certain places. In the same way, it is hard to say whether a word is functioning as an adjective or a noun. Based on the context only we can determine the function of a word.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715962"/>
          </a:xfrm>
        </p:spPr>
        <p:txBody>
          <a:bodyPr>
            <a:normAutofit/>
          </a:bodyPr>
          <a:lstStyle/>
          <a:p>
            <a:r>
              <a:rPr lang="en-US" sz="2400" dirty="0" smtClean="0">
                <a:solidFill>
                  <a:srgbClr val="FF0000"/>
                </a:solidFill>
              </a:rPr>
              <a:t>Major Problems in Corpus</a:t>
            </a:r>
            <a:endParaRPr lang="en-US" sz="2400" dirty="0">
              <a:solidFill>
                <a:srgbClr val="FF0000"/>
              </a:solidFill>
            </a:endParaRPr>
          </a:p>
        </p:txBody>
      </p:sp>
      <p:sp>
        <p:nvSpPr>
          <p:cNvPr id="3" name="Content Placeholder 2"/>
          <p:cNvSpPr>
            <a:spLocks noGrp="1"/>
          </p:cNvSpPr>
          <p:nvPr>
            <p:ph idx="1"/>
          </p:nvPr>
        </p:nvSpPr>
        <p:spPr>
          <a:xfrm>
            <a:off x="533400" y="1143000"/>
            <a:ext cx="8153400" cy="4983163"/>
          </a:xfrm>
        </p:spPr>
        <p:txBody>
          <a:bodyPr>
            <a:normAutofit fontScale="77500" lnSpcReduction="20000"/>
          </a:bodyPr>
          <a:lstStyle/>
          <a:p>
            <a:r>
              <a:rPr lang="en-US" dirty="0" smtClean="0"/>
              <a:t> </a:t>
            </a:r>
            <a:r>
              <a:rPr lang="en-US" b="1" dirty="0" smtClean="0"/>
              <a:t>Issues in frequency of phrases</a:t>
            </a:r>
            <a:endParaRPr lang="en-US" dirty="0" smtClean="0"/>
          </a:p>
          <a:p>
            <a:pPr algn="just"/>
            <a:r>
              <a:rPr lang="en-US" dirty="0" smtClean="0"/>
              <a:t>In real text book corpus, certain phrases will not occur in real corpus, but the book will have explanations for those phrases. For example the phrase “ </a:t>
            </a:r>
            <a:r>
              <a:rPr lang="en-US" dirty="0" err="1" smtClean="0"/>
              <a:t>maa</a:t>
            </a:r>
            <a:r>
              <a:rPr lang="en-US" dirty="0" smtClean="0"/>
              <a:t> </a:t>
            </a:r>
            <a:r>
              <a:rPr lang="en-US" dirty="0" err="1" smtClean="0"/>
              <a:t>munivar</a:t>
            </a:r>
            <a:r>
              <a:rPr lang="en-US" dirty="0" smtClean="0"/>
              <a:t>” is explained as “ </a:t>
            </a:r>
            <a:r>
              <a:rPr lang="en-US" dirty="0" err="1" smtClean="0"/>
              <a:t>uriccol</a:t>
            </a:r>
            <a:r>
              <a:rPr lang="en-US" dirty="0" smtClean="0"/>
              <a:t> </a:t>
            </a:r>
            <a:r>
              <a:rPr lang="en-US" dirty="0" err="1" smtClean="0"/>
              <a:t>thodar</a:t>
            </a:r>
            <a:r>
              <a:rPr lang="en-US" dirty="0" smtClean="0"/>
              <a:t>” , but this type of phrase is not occur in real situation. In the same way , for finite verb phrase ( </a:t>
            </a:r>
            <a:r>
              <a:rPr lang="en-US" dirty="0" err="1" smtClean="0"/>
              <a:t>vinai</a:t>
            </a:r>
            <a:r>
              <a:rPr lang="en-US" dirty="0" smtClean="0"/>
              <a:t> </a:t>
            </a:r>
            <a:r>
              <a:rPr lang="en-US" dirty="0" err="1" smtClean="0"/>
              <a:t>muRRu</a:t>
            </a:r>
            <a:r>
              <a:rPr lang="en-US" dirty="0" smtClean="0"/>
              <a:t> </a:t>
            </a:r>
            <a:r>
              <a:rPr lang="en-US" dirty="0" err="1" smtClean="0"/>
              <a:t>thodar</a:t>
            </a:r>
            <a:r>
              <a:rPr lang="en-US" dirty="0" smtClean="0"/>
              <a:t>) ,the book will have the example   “ </a:t>
            </a:r>
            <a:r>
              <a:rPr lang="en-US" dirty="0" err="1" smtClean="0"/>
              <a:t>kanteen</a:t>
            </a:r>
            <a:r>
              <a:rPr lang="en-US" dirty="0" smtClean="0"/>
              <a:t> </a:t>
            </a:r>
            <a:r>
              <a:rPr lang="en-US" dirty="0" err="1" smtClean="0"/>
              <a:t>sitaiyai</a:t>
            </a:r>
            <a:r>
              <a:rPr lang="en-US" dirty="0" smtClean="0"/>
              <a:t>” this phrase is found in literary Tamil only that too in only one place. </a:t>
            </a:r>
          </a:p>
          <a:p>
            <a:pPr algn="just"/>
            <a:r>
              <a:rPr lang="en-US" dirty="0" smtClean="0"/>
              <a:t>There is confusion in explaining phrases Vs sentences. The word “ </a:t>
            </a:r>
            <a:r>
              <a:rPr lang="en-US" dirty="0" err="1" smtClean="0"/>
              <a:t>thodar</a:t>
            </a:r>
            <a:r>
              <a:rPr lang="en-US" dirty="0" smtClean="0"/>
              <a:t>” is used  intermingled. In one place it will refer as sentence and in another place, it will refer as phrase. </a:t>
            </a:r>
            <a:r>
              <a:rPr lang="en-US" dirty="0" err="1" smtClean="0"/>
              <a:t>E.g</a:t>
            </a:r>
            <a:r>
              <a:rPr lang="en-US" dirty="0" smtClean="0"/>
              <a:t> “ </a:t>
            </a:r>
            <a:r>
              <a:rPr lang="en-US" dirty="0" err="1" smtClean="0"/>
              <a:t>eluvaay</a:t>
            </a:r>
            <a:r>
              <a:rPr lang="en-US" dirty="0" smtClean="0"/>
              <a:t> </a:t>
            </a:r>
            <a:r>
              <a:rPr lang="en-US" dirty="0" err="1" smtClean="0"/>
              <a:t>thodar</a:t>
            </a:r>
            <a:r>
              <a:rPr lang="en-US" dirty="0" smtClean="0"/>
              <a:t>” Vs “</a:t>
            </a:r>
            <a:r>
              <a:rPr lang="en-US" dirty="0" err="1" smtClean="0"/>
              <a:t>idaiccol</a:t>
            </a:r>
            <a:r>
              <a:rPr lang="en-US" dirty="0" smtClean="0"/>
              <a:t> </a:t>
            </a:r>
            <a:r>
              <a:rPr lang="en-US" dirty="0" err="1" smtClean="0"/>
              <a:t>thodar</a:t>
            </a:r>
            <a:r>
              <a:rPr lang="en-US" dirty="0" smtClean="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53400" cy="533400"/>
          </a:xfrm>
        </p:spPr>
        <p:txBody>
          <a:bodyPr>
            <a:noAutofit/>
          </a:bodyPr>
          <a:lstStyle/>
          <a:p>
            <a:r>
              <a:rPr lang="en-US" sz="3600" dirty="0" smtClean="0">
                <a:solidFill>
                  <a:srgbClr val="FF0000"/>
                </a:solidFill>
              </a:rPr>
              <a:t>Major Problems in Corpus</a:t>
            </a:r>
            <a:endParaRPr lang="en-US" sz="3600" dirty="0">
              <a:solidFill>
                <a:srgbClr val="FF0000"/>
              </a:solidFill>
            </a:endParaRPr>
          </a:p>
        </p:txBody>
      </p:sp>
      <p:sp>
        <p:nvSpPr>
          <p:cNvPr id="3" name="Content Placeholder 2"/>
          <p:cNvSpPr>
            <a:spLocks noGrp="1"/>
          </p:cNvSpPr>
          <p:nvPr>
            <p:ph idx="1"/>
          </p:nvPr>
        </p:nvSpPr>
        <p:spPr>
          <a:xfrm>
            <a:off x="533400" y="1143000"/>
            <a:ext cx="8153400" cy="4983163"/>
          </a:xfrm>
        </p:spPr>
        <p:txBody>
          <a:bodyPr>
            <a:normAutofit/>
          </a:bodyPr>
          <a:lstStyle/>
          <a:p>
            <a:endParaRPr lang="en-US" dirty="0" smtClean="0"/>
          </a:p>
          <a:p>
            <a:pPr algn="just"/>
            <a:r>
              <a:rPr lang="en-US" b="1" dirty="0" smtClean="0"/>
              <a:t>Issues in frequency of finite verbs </a:t>
            </a:r>
            <a:endParaRPr lang="en-US" dirty="0" smtClean="0"/>
          </a:p>
          <a:p>
            <a:pPr algn="just">
              <a:buNone/>
            </a:pPr>
            <a:r>
              <a:rPr lang="en-US" dirty="0" smtClean="0"/>
              <a:t>    In </a:t>
            </a:r>
            <a:r>
              <a:rPr lang="en-US" dirty="0" smtClean="0"/>
              <a:t>real text book corpus, the participle forms are occurring more than the finite verb forms. But the books have exercises more on the finite verb forms.  This will be reflected in the learners corpora.</a:t>
            </a:r>
          </a:p>
          <a:p>
            <a:pPr algn="just"/>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Major Problems in Corpus</a:t>
            </a:r>
            <a:endParaRPr lang="en-US" dirty="0"/>
          </a:p>
        </p:txBody>
      </p:sp>
      <p:sp>
        <p:nvSpPr>
          <p:cNvPr id="3" name="Content Placeholder 2"/>
          <p:cNvSpPr>
            <a:spLocks noGrp="1"/>
          </p:cNvSpPr>
          <p:nvPr>
            <p:ph idx="1"/>
          </p:nvPr>
        </p:nvSpPr>
        <p:spPr/>
        <p:txBody>
          <a:bodyPr>
            <a:normAutofit/>
          </a:bodyPr>
          <a:lstStyle/>
          <a:p>
            <a:r>
              <a:rPr lang="en-US" sz="2000" dirty="0" err="1" smtClean="0">
                <a:solidFill>
                  <a:srgbClr val="002060"/>
                </a:solidFill>
                <a:latin typeface="Arial Unicode MS" pitchFamily="34" charset="-128"/>
                <a:ea typeface="Arial Unicode MS" pitchFamily="34" charset="-128"/>
                <a:cs typeface="Arial Unicode MS" pitchFamily="34" charset="-128"/>
              </a:rPr>
              <a:t>Idetifying</a:t>
            </a:r>
            <a:r>
              <a:rPr lang="en-US" sz="2000" dirty="0" smtClean="0">
                <a:solidFill>
                  <a:srgbClr val="002060"/>
                </a:solidFill>
                <a:latin typeface="Arial Unicode MS" pitchFamily="34" charset="-128"/>
                <a:ea typeface="Arial Unicode MS" pitchFamily="34" charset="-128"/>
                <a:cs typeface="Arial Unicode MS" pitchFamily="34" charset="-128"/>
              </a:rPr>
              <a:t> tags to the head word is an issue in </a:t>
            </a:r>
            <a:r>
              <a:rPr lang="en-US" sz="2000" dirty="0" err="1" smtClean="0">
                <a:solidFill>
                  <a:srgbClr val="002060"/>
                </a:solidFill>
                <a:latin typeface="Arial Unicode MS" pitchFamily="34" charset="-128"/>
                <a:ea typeface="Arial Unicode MS" pitchFamily="34" charset="-128"/>
                <a:cs typeface="Arial Unicode MS" pitchFamily="34" charset="-128"/>
              </a:rPr>
              <a:t>Sangam</a:t>
            </a:r>
            <a:r>
              <a:rPr lang="en-US" sz="2000" dirty="0" smtClean="0">
                <a:solidFill>
                  <a:srgbClr val="002060"/>
                </a:solidFill>
                <a:latin typeface="Arial Unicode MS" pitchFamily="34" charset="-128"/>
                <a:ea typeface="Arial Unicode MS" pitchFamily="34" charset="-128"/>
                <a:cs typeface="Arial Unicode MS" pitchFamily="34" charset="-128"/>
              </a:rPr>
              <a:t> Literature.  The Tamil traditional grammarians classified the words into four types. Asher (1982:101,102) classified words into 6 types. </a:t>
            </a:r>
            <a:endParaRPr lang="en-US" sz="2000" dirty="0" smtClean="0">
              <a:solidFill>
                <a:srgbClr val="002060"/>
              </a:solidFill>
              <a:latin typeface="Arial Unicode MS" pitchFamily="34" charset="-128"/>
              <a:ea typeface="Arial Unicode MS" pitchFamily="34" charset="-128"/>
              <a:cs typeface="Arial Unicode MS" pitchFamily="34" charset="-128"/>
            </a:endParaRPr>
          </a:p>
          <a:p>
            <a:endParaRPr lang="en-US" sz="2000" dirty="0" smtClean="0">
              <a:solidFill>
                <a:srgbClr val="002060"/>
              </a:solidFill>
              <a:latin typeface="Arial Unicode MS" pitchFamily="34" charset="-128"/>
              <a:ea typeface="Arial Unicode MS" pitchFamily="34" charset="-128"/>
              <a:cs typeface="Arial Unicode MS" pitchFamily="34" charset="-128"/>
            </a:endParaRPr>
          </a:p>
          <a:p>
            <a:r>
              <a:rPr lang="en-US" sz="2000" dirty="0" smtClean="0">
                <a:solidFill>
                  <a:srgbClr val="002060"/>
                </a:solidFill>
                <a:latin typeface="Arial Unicode MS" pitchFamily="34" charset="-128"/>
                <a:ea typeface="Arial Unicode MS" pitchFamily="34" charset="-128"/>
                <a:cs typeface="Arial Unicode MS" pitchFamily="34" charset="-128"/>
              </a:rPr>
              <a:t>Lehmann </a:t>
            </a:r>
            <a:r>
              <a:rPr lang="en-US" sz="2000" dirty="0" smtClean="0">
                <a:solidFill>
                  <a:srgbClr val="002060"/>
                </a:solidFill>
                <a:latin typeface="Arial Unicode MS" pitchFamily="34" charset="-128"/>
                <a:ea typeface="Arial Unicode MS" pitchFamily="34" charset="-128"/>
                <a:cs typeface="Arial Unicode MS" pitchFamily="34" charset="-128"/>
              </a:rPr>
              <a:t>(1989) classified words into 8 types and .</a:t>
            </a:r>
            <a:r>
              <a:rPr lang="en-US" sz="2000" dirty="0" err="1" smtClean="0">
                <a:solidFill>
                  <a:srgbClr val="002060"/>
                </a:solidFill>
                <a:latin typeface="Arial Unicode MS" pitchFamily="34" charset="-128"/>
                <a:ea typeface="Arial Unicode MS" pitchFamily="34" charset="-128"/>
                <a:cs typeface="Arial Unicode MS" pitchFamily="34" charset="-128"/>
              </a:rPr>
              <a:t>Kothandaraman.R</a:t>
            </a:r>
            <a:r>
              <a:rPr lang="en-US" sz="2000" dirty="0" smtClean="0">
                <a:solidFill>
                  <a:srgbClr val="002060"/>
                </a:solidFill>
                <a:latin typeface="Arial Unicode MS" pitchFamily="34" charset="-128"/>
                <a:ea typeface="Arial Unicode MS" pitchFamily="34" charset="-128"/>
                <a:cs typeface="Arial Unicode MS" pitchFamily="34" charset="-128"/>
              </a:rPr>
              <a:t>(1989) classified the words into 10 types.</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Applications of NLP</a:t>
            </a:r>
            <a:endParaRPr lang="en-US" dirty="0">
              <a:solidFill>
                <a:srgbClr val="C00000"/>
              </a:solidFill>
            </a:endParaRPr>
          </a:p>
        </p:txBody>
      </p:sp>
      <p:pic>
        <p:nvPicPr>
          <p:cNvPr id="4" name="Content Placeholder 3" descr="Clipboard-1.jpg"/>
          <p:cNvPicPr>
            <a:picLocks noGrp="1" noChangeAspect="1"/>
          </p:cNvPicPr>
          <p:nvPr>
            <p:ph idx="1"/>
          </p:nvPr>
        </p:nvPicPr>
        <p:blipFill>
          <a:blip r:embed="rId2" cstate="print"/>
          <a:stretch>
            <a:fillRect/>
          </a:stretch>
        </p:blipFill>
        <p:spPr>
          <a:xfrm>
            <a:off x="990600" y="1600200"/>
            <a:ext cx="6979046" cy="3944144"/>
          </a:xfr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Identifying Head word</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solidFill>
                  <a:srgbClr val="002060"/>
                </a:solidFill>
              </a:rPr>
              <a:t>Due to, different approaches in classification of words by grammarians, each dictionary follows their own way of assigning the grammatical information to a particular word. The lexical entry </a:t>
            </a:r>
            <a:r>
              <a:rPr lang="ta-IN" dirty="0" smtClean="0">
                <a:solidFill>
                  <a:srgbClr val="002060"/>
                </a:solidFill>
                <a:latin typeface="Arial Unicode MS" pitchFamily="34" charset="-128"/>
                <a:ea typeface="Arial Unicode MS" pitchFamily="34" charset="-128"/>
                <a:cs typeface="Arial Unicode MS" pitchFamily="34" charset="-128"/>
              </a:rPr>
              <a:t>அஃதான்று</a:t>
            </a:r>
            <a:r>
              <a:rPr lang="en-US" b="1" dirty="0" smtClean="0">
                <a:solidFill>
                  <a:srgbClr val="002060"/>
                </a:solidFill>
              </a:rPr>
              <a:t> </a:t>
            </a:r>
            <a:r>
              <a:rPr lang="en-US" b="1" i="1" dirty="0" smtClean="0">
                <a:solidFill>
                  <a:srgbClr val="002060"/>
                </a:solidFill>
              </a:rPr>
              <a:t>’</a:t>
            </a:r>
            <a:r>
              <a:rPr lang="en-US" b="1" i="1" dirty="0" err="1" smtClean="0">
                <a:solidFill>
                  <a:srgbClr val="002060"/>
                </a:solidFill>
              </a:rPr>
              <a:t>aktaanru</a:t>
            </a:r>
            <a:r>
              <a:rPr lang="en-US" b="1" dirty="0" smtClean="0">
                <a:solidFill>
                  <a:srgbClr val="002060"/>
                </a:solidFill>
              </a:rPr>
              <a:t>’ is marked as adjective in Tamil Lexicon and it is marked as verb in </a:t>
            </a:r>
            <a:r>
              <a:rPr lang="en-US" b="1" dirty="0" err="1" smtClean="0">
                <a:solidFill>
                  <a:srgbClr val="002060"/>
                </a:solidFill>
              </a:rPr>
              <a:t>Maree’s</a:t>
            </a:r>
            <a:r>
              <a:rPr lang="en-US" b="1" dirty="0" smtClean="0">
                <a:solidFill>
                  <a:srgbClr val="002060"/>
                </a:solidFill>
              </a:rPr>
              <a:t> Dictionary. Similarly the word </a:t>
            </a:r>
            <a:r>
              <a:rPr lang="ta-IN" dirty="0" smtClean="0">
                <a:solidFill>
                  <a:srgbClr val="002060"/>
                </a:solidFill>
              </a:rPr>
              <a:t>அக்கிய</a:t>
            </a:r>
            <a:r>
              <a:rPr lang="en-US" b="1" dirty="0" smtClean="0">
                <a:solidFill>
                  <a:srgbClr val="002060"/>
                </a:solidFill>
              </a:rPr>
              <a:t> </a:t>
            </a:r>
            <a:r>
              <a:rPr lang="en-US" b="1" i="1" dirty="0" smtClean="0">
                <a:solidFill>
                  <a:srgbClr val="002060"/>
                </a:solidFill>
              </a:rPr>
              <a:t>’</a:t>
            </a:r>
            <a:r>
              <a:rPr lang="en-US" b="1" i="1" dirty="0" err="1" smtClean="0">
                <a:solidFill>
                  <a:srgbClr val="002060"/>
                </a:solidFill>
              </a:rPr>
              <a:t>akiya</a:t>
            </a:r>
            <a:r>
              <a:rPr lang="en-US" b="1" dirty="0" smtClean="0">
                <a:solidFill>
                  <a:srgbClr val="002060"/>
                </a:solidFill>
              </a:rPr>
              <a:t>’ is marked as verb in </a:t>
            </a:r>
            <a:r>
              <a:rPr lang="en-US" b="1" dirty="0" err="1" smtClean="0">
                <a:solidFill>
                  <a:srgbClr val="002060"/>
                </a:solidFill>
              </a:rPr>
              <a:t>Maree’s</a:t>
            </a:r>
            <a:r>
              <a:rPr lang="en-US" b="1" dirty="0" smtClean="0">
                <a:solidFill>
                  <a:srgbClr val="002060"/>
                </a:solidFill>
              </a:rPr>
              <a:t> dictionary. But it is an adjective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Major Problems in Corpus</a:t>
            </a:r>
            <a:endParaRPr lang="en-US" dirty="0"/>
          </a:p>
        </p:txBody>
      </p:sp>
      <p:sp>
        <p:nvSpPr>
          <p:cNvPr id="3" name="Content Placeholder 2"/>
          <p:cNvSpPr>
            <a:spLocks noGrp="1"/>
          </p:cNvSpPr>
          <p:nvPr>
            <p:ph idx="1"/>
          </p:nvPr>
        </p:nvSpPr>
        <p:spPr/>
        <p:txBody>
          <a:bodyPr>
            <a:normAutofit/>
          </a:bodyPr>
          <a:lstStyle/>
          <a:p>
            <a:r>
              <a:rPr lang="en-US" sz="2800" dirty="0" smtClean="0">
                <a:solidFill>
                  <a:srgbClr val="002060"/>
                </a:solidFill>
                <a:latin typeface="Arial Unicode MS" pitchFamily="34" charset="-128"/>
                <a:ea typeface="Arial Unicode MS" pitchFamily="34" charset="-128"/>
                <a:cs typeface="Arial Unicode MS" pitchFamily="34" charset="-128"/>
              </a:rPr>
              <a:t>In Virtual university annotated corpus the word ‘</a:t>
            </a:r>
            <a:r>
              <a:rPr lang="en-US" sz="2800" i="1" dirty="0" err="1" smtClean="0">
                <a:solidFill>
                  <a:srgbClr val="002060"/>
                </a:solidFill>
                <a:latin typeface="Arial Unicode MS" pitchFamily="34" charset="-128"/>
                <a:ea typeface="Arial Unicode MS" pitchFamily="34" charset="-128"/>
                <a:cs typeface="Arial Unicode MS" pitchFamily="34" charset="-128"/>
              </a:rPr>
              <a:t>naLi</a:t>
            </a:r>
            <a:r>
              <a:rPr lang="en-US" sz="2800" dirty="0" smtClean="0">
                <a:solidFill>
                  <a:srgbClr val="002060"/>
                </a:solidFill>
                <a:latin typeface="Arial Unicode MS" pitchFamily="34" charset="-128"/>
                <a:ea typeface="Arial Unicode MS" pitchFamily="34" charset="-128"/>
                <a:cs typeface="Arial Unicode MS" pitchFamily="34" charset="-128"/>
              </a:rPr>
              <a:t>’ was tagged as verb and In </a:t>
            </a:r>
            <a:r>
              <a:rPr lang="en-US" sz="2800" dirty="0" err="1" smtClean="0">
                <a:solidFill>
                  <a:srgbClr val="002060"/>
                </a:solidFill>
                <a:latin typeface="Arial Unicode MS" pitchFamily="34" charset="-128"/>
                <a:ea typeface="Arial Unicode MS" pitchFamily="34" charset="-128"/>
                <a:cs typeface="Arial Unicode MS" pitchFamily="34" charset="-128"/>
              </a:rPr>
              <a:t>Prof.Agesthialingam</a:t>
            </a:r>
            <a:r>
              <a:rPr lang="en-US" sz="2800" dirty="0" smtClean="0">
                <a:solidFill>
                  <a:srgbClr val="002060"/>
                </a:solidFill>
                <a:latin typeface="Arial Unicode MS" pitchFamily="34" charset="-128"/>
                <a:ea typeface="Arial Unicode MS" pitchFamily="34" charset="-128"/>
                <a:cs typeface="Arial Unicode MS" pitchFamily="34" charset="-128"/>
              </a:rPr>
              <a:t> </a:t>
            </a:r>
            <a:r>
              <a:rPr lang="en-US" sz="2800" i="1" dirty="0" err="1" smtClean="0">
                <a:solidFill>
                  <a:srgbClr val="002060"/>
                </a:solidFill>
                <a:latin typeface="Arial Unicode MS" pitchFamily="34" charset="-128"/>
                <a:ea typeface="Arial Unicode MS" pitchFamily="34" charset="-128"/>
                <a:cs typeface="Arial Unicode MS" pitchFamily="34" charset="-128"/>
              </a:rPr>
              <a:t>pathirrupattu</a:t>
            </a:r>
            <a:r>
              <a:rPr lang="en-US" sz="2800" dirty="0" smtClean="0">
                <a:solidFill>
                  <a:srgbClr val="002060"/>
                </a:solidFill>
                <a:latin typeface="Arial Unicode MS" pitchFamily="34" charset="-128"/>
                <a:ea typeface="Arial Unicode MS" pitchFamily="34" charset="-128"/>
                <a:cs typeface="Arial Unicode MS" pitchFamily="34" charset="-128"/>
              </a:rPr>
              <a:t> index , it is marked as  Relative participle. In following sentences, the words </a:t>
            </a:r>
            <a:r>
              <a:rPr lang="ta-IN" sz="2800" dirty="0" smtClean="0">
                <a:solidFill>
                  <a:srgbClr val="002060"/>
                </a:solidFill>
                <a:latin typeface="Arial Unicode MS" pitchFamily="34" charset="-128"/>
                <a:ea typeface="Arial Unicode MS" pitchFamily="34" charset="-128"/>
                <a:cs typeface="Arial Unicode MS" pitchFamily="34" charset="-128"/>
              </a:rPr>
              <a:t>மிகு</a:t>
            </a:r>
            <a:r>
              <a:rPr lang="en-US" sz="2800" dirty="0" smtClean="0">
                <a:solidFill>
                  <a:srgbClr val="002060"/>
                </a:solidFill>
                <a:latin typeface="Arial Unicode MS" pitchFamily="34" charset="-128"/>
                <a:ea typeface="Arial Unicode MS" pitchFamily="34" charset="-128"/>
                <a:cs typeface="Arial Unicode MS" pitchFamily="34" charset="-128"/>
              </a:rPr>
              <a:t>, </a:t>
            </a:r>
            <a:r>
              <a:rPr lang="ta-IN" sz="2800" dirty="0" smtClean="0">
                <a:solidFill>
                  <a:srgbClr val="002060"/>
                </a:solidFill>
                <a:latin typeface="Arial Unicode MS" pitchFamily="34" charset="-128"/>
                <a:ea typeface="Arial Unicode MS" pitchFamily="34" charset="-128"/>
                <a:cs typeface="Arial Unicode MS" pitchFamily="34" charset="-128"/>
              </a:rPr>
              <a:t>உமிழ்</a:t>
            </a:r>
            <a:r>
              <a:rPr lang="en-US" sz="2800" dirty="0" smtClean="0">
                <a:solidFill>
                  <a:srgbClr val="002060"/>
                </a:solidFill>
                <a:latin typeface="Arial Unicode MS" pitchFamily="34" charset="-128"/>
                <a:ea typeface="Arial Unicode MS" pitchFamily="34" charset="-128"/>
                <a:cs typeface="Arial Unicode MS" pitchFamily="34" charset="-128"/>
              </a:rPr>
              <a:t>, </a:t>
            </a:r>
            <a:r>
              <a:rPr lang="ta-IN" sz="2800" dirty="0" smtClean="0">
                <a:solidFill>
                  <a:srgbClr val="002060"/>
                </a:solidFill>
                <a:latin typeface="Arial Unicode MS" pitchFamily="34" charset="-128"/>
                <a:ea typeface="Arial Unicode MS" pitchFamily="34" charset="-128"/>
                <a:cs typeface="Arial Unicode MS" pitchFamily="34" charset="-128"/>
              </a:rPr>
              <a:t>உயர்</a:t>
            </a:r>
            <a:r>
              <a:rPr lang="en-US" sz="2800" dirty="0" smtClean="0">
                <a:solidFill>
                  <a:srgbClr val="002060"/>
                </a:solidFill>
                <a:latin typeface="Arial Unicode MS" pitchFamily="34" charset="-128"/>
                <a:ea typeface="Arial Unicode MS" pitchFamily="34" charset="-128"/>
                <a:cs typeface="Arial Unicode MS" pitchFamily="34" charset="-128"/>
              </a:rPr>
              <a:t>, </a:t>
            </a:r>
            <a:r>
              <a:rPr lang="ta-IN" sz="2800" dirty="0" smtClean="0">
                <a:solidFill>
                  <a:srgbClr val="002060"/>
                </a:solidFill>
                <a:latin typeface="Arial Unicode MS" pitchFamily="34" charset="-128"/>
                <a:ea typeface="Arial Unicode MS" pitchFamily="34" charset="-128"/>
                <a:cs typeface="Arial Unicode MS" pitchFamily="34" charset="-128"/>
              </a:rPr>
              <a:t>அணி</a:t>
            </a:r>
            <a:r>
              <a:rPr lang="en-US" sz="2800" dirty="0" smtClean="0">
                <a:solidFill>
                  <a:srgbClr val="002060"/>
                </a:solidFill>
                <a:latin typeface="Arial Unicode MS" pitchFamily="34" charset="-128"/>
                <a:ea typeface="Arial Unicode MS" pitchFamily="34" charset="-128"/>
                <a:cs typeface="Arial Unicode MS" pitchFamily="34" charset="-128"/>
              </a:rPr>
              <a:t>, </a:t>
            </a:r>
            <a:r>
              <a:rPr lang="ta-IN" sz="2800" dirty="0" smtClean="0">
                <a:solidFill>
                  <a:srgbClr val="002060"/>
                </a:solidFill>
                <a:latin typeface="Arial Unicode MS" pitchFamily="34" charset="-128"/>
                <a:ea typeface="Arial Unicode MS" pitchFamily="34" charset="-128"/>
                <a:cs typeface="Arial Unicode MS" pitchFamily="34" charset="-128"/>
              </a:rPr>
              <a:t>புகழ்</a:t>
            </a:r>
            <a:r>
              <a:rPr lang="en-US" sz="2800" dirty="0" smtClean="0">
                <a:solidFill>
                  <a:srgbClr val="002060"/>
                </a:solidFill>
                <a:latin typeface="Arial Unicode MS" pitchFamily="34" charset="-128"/>
                <a:ea typeface="Arial Unicode MS" pitchFamily="34" charset="-128"/>
                <a:cs typeface="Arial Unicode MS" pitchFamily="34" charset="-128"/>
              </a:rPr>
              <a:t> etc are marked as verb by virtual University. But it is not so based on the context. </a:t>
            </a:r>
            <a:endParaRPr lang="en-US"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Conclusion</a:t>
            </a:r>
            <a:endParaRPr lang="en-US"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just"/>
            <a:endParaRPr lang="en-US" dirty="0" smtClean="0"/>
          </a:p>
          <a:p>
            <a:pPr algn="just"/>
            <a:r>
              <a:rPr lang="en-US" dirty="0" smtClean="0"/>
              <a:t>With the corpus-based approach to language pedagogy, the traditional ‘three P’s’ (Presentation – Practice – Production) approach to teaching may not be entirely suitable. </a:t>
            </a:r>
            <a:endParaRPr lang="en-US" dirty="0" smtClean="0"/>
          </a:p>
          <a:p>
            <a:pPr algn="just"/>
            <a:r>
              <a:rPr lang="en-US" dirty="0" smtClean="0"/>
              <a:t>Instead</a:t>
            </a:r>
            <a:r>
              <a:rPr lang="en-US" dirty="0" smtClean="0"/>
              <a:t>, the more exploratory approach of ‘three I’s’ (Illustration – Interaction – Induction) may be more appropriate, where ‘illustration’ means looking at real data, ‘interaction’ means discussing and sharing opinions and observations, and ‘induction’ means making one’s own rule for a particular feature, which ‘will be refined and honed as more and more data is encountered. In this Lecture Only a few of the issues are discussed and still more has to done in this area of research.</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pPr algn="l"/>
            <a:r>
              <a:rPr lang="en-US" sz="3200" dirty="0" smtClean="0">
                <a:solidFill>
                  <a:srgbClr val="C00000"/>
                </a:solidFill>
              </a:rPr>
              <a:t>References</a:t>
            </a:r>
            <a:endParaRPr lang="en-US" sz="3200" dirty="0">
              <a:solidFill>
                <a:srgbClr val="C00000"/>
              </a:solidFill>
            </a:endParaRPr>
          </a:p>
        </p:txBody>
      </p:sp>
      <p:sp>
        <p:nvSpPr>
          <p:cNvPr id="3" name="Content Placeholder 2"/>
          <p:cNvSpPr>
            <a:spLocks noGrp="1"/>
          </p:cNvSpPr>
          <p:nvPr>
            <p:ph idx="1"/>
          </p:nvPr>
        </p:nvSpPr>
        <p:spPr>
          <a:xfrm>
            <a:off x="304800" y="884237"/>
            <a:ext cx="8229600" cy="4525963"/>
          </a:xfrm>
        </p:spPr>
        <p:txBody>
          <a:bodyPr/>
          <a:lstStyle/>
          <a:p>
            <a:r>
              <a:rPr lang="en-US" sz="2000" b="1" dirty="0" smtClean="0"/>
              <a:t>References:</a:t>
            </a:r>
            <a:endParaRPr lang="en-US" sz="2000" dirty="0" smtClean="0"/>
          </a:p>
          <a:p>
            <a:r>
              <a:rPr lang="en-US" sz="2000" dirty="0" err="1" smtClean="0"/>
              <a:t>Aijmer</a:t>
            </a:r>
            <a:r>
              <a:rPr lang="en-US" sz="2000" dirty="0" smtClean="0"/>
              <a:t>, K. (2009) </a:t>
            </a:r>
            <a:r>
              <a:rPr lang="en-US" sz="2000" i="1" dirty="0" smtClean="0"/>
              <a:t>Corpora and Language Teaching</a:t>
            </a:r>
            <a:r>
              <a:rPr lang="en-US" sz="2000" dirty="0" smtClean="0"/>
              <a:t>. Amsterdam: John </a:t>
            </a:r>
            <a:r>
              <a:rPr lang="en-US" sz="2000" dirty="0" err="1" smtClean="0"/>
              <a:t>Benjamins</a:t>
            </a:r>
            <a:r>
              <a:rPr lang="en-US" sz="2000" dirty="0" smtClean="0"/>
              <a:t>.</a:t>
            </a:r>
          </a:p>
          <a:p>
            <a:r>
              <a:rPr lang="en-GB" sz="2000" dirty="0" err="1" smtClean="0"/>
              <a:t>Biber</a:t>
            </a:r>
            <a:r>
              <a:rPr lang="en-GB" sz="2000" dirty="0" smtClean="0"/>
              <a:t>, D., Johansson S., Leech G., Conrad S. and </a:t>
            </a:r>
            <a:r>
              <a:rPr lang="en-GB" sz="2000" dirty="0" err="1" smtClean="0"/>
              <a:t>Finegan</a:t>
            </a:r>
            <a:r>
              <a:rPr lang="en-GB" sz="2000" dirty="0" smtClean="0"/>
              <a:t>, E. (1999) </a:t>
            </a:r>
            <a:r>
              <a:rPr lang="en-GB" sz="2000" i="1" dirty="0" smtClean="0"/>
              <a:t>Longman Grammar of Spoken and Written English</a:t>
            </a:r>
            <a:r>
              <a:rPr lang="en-GB" sz="2000" dirty="0" smtClean="0"/>
              <a:t>. London: Longman.</a:t>
            </a:r>
            <a:endParaRPr lang="en-US" sz="2000" dirty="0" smtClean="0"/>
          </a:p>
          <a:p>
            <a:r>
              <a:rPr lang="en-US" sz="2000" dirty="0" err="1" smtClean="0"/>
              <a:t>Biber</a:t>
            </a:r>
            <a:r>
              <a:rPr lang="en-US" sz="2000" dirty="0" smtClean="0"/>
              <a:t>, D., Leech, G. and Conrad, S. (2002) </a:t>
            </a:r>
            <a:r>
              <a:rPr lang="en-US" sz="2000" i="1" dirty="0" smtClean="0"/>
              <a:t>Longman Student Grammar of Spoken and Written English</a:t>
            </a:r>
            <a:r>
              <a:rPr lang="en-US" sz="2000" dirty="0" smtClean="0"/>
              <a:t>. Harlow: Longman.</a:t>
            </a:r>
          </a:p>
          <a:p>
            <a:r>
              <a:rPr lang="en-GB" sz="2000" dirty="0" smtClean="0"/>
              <a:t>Quirk, R., </a:t>
            </a:r>
            <a:r>
              <a:rPr lang="en-GB" sz="2000" dirty="0" err="1" smtClean="0"/>
              <a:t>Greenbaum</a:t>
            </a:r>
            <a:r>
              <a:rPr lang="en-GB" sz="2000" dirty="0" smtClean="0"/>
              <a:t>, S., Leech, G. and </a:t>
            </a:r>
            <a:r>
              <a:rPr lang="en-GB" sz="2000" dirty="0" err="1" smtClean="0"/>
              <a:t>Svartvik</a:t>
            </a:r>
            <a:r>
              <a:rPr lang="en-GB" sz="2000" dirty="0" smtClean="0"/>
              <a:t>, J. (1985) </a:t>
            </a:r>
            <a:r>
              <a:rPr lang="en-GB" sz="2000" i="1" dirty="0" smtClean="0"/>
              <a:t>A Comprehensive Grammar of the English Language</a:t>
            </a:r>
            <a:r>
              <a:rPr lang="en-GB" sz="2000" dirty="0" smtClean="0"/>
              <a:t>. Harlow: Longman.</a:t>
            </a:r>
            <a:endParaRPr lang="en-US" sz="2000" dirty="0" smtClean="0"/>
          </a:p>
          <a:p>
            <a:r>
              <a:rPr lang="en-GB" sz="2000" dirty="0" smtClean="0"/>
              <a:t>Sinclair, J. 1991. </a:t>
            </a:r>
            <a:r>
              <a:rPr lang="en-GB" sz="2000" i="1" dirty="0" smtClean="0"/>
              <a:t>Corpus, concordance, collocation: Describing English language</a:t>
            </a:r>
            <a:r>
              <a:rPr lang="en-GB" sz="2000" dirty="0" smtClean="0"/>
              <a:t>. Oxford University Press, Oxford.</a:t>
            </a:r>
            <a:endParaRPr lang="en-US" sz="20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960438"/>
          </a:xfrm>
        </p:spPr>
        <p:txBody>
          <a:bodyPr>
            <a:normAutofit fontScale="90000"/>
          </a:bodyPr>
          <a:lstStyle/>
          <a:p>
            <a:pPr algn="l"/>
            <a:r>
              <a:rPr lang="en-US" sz="4000" b="1" dirty="0" smtClean="0">
                <a:solidFill>
                  <a:srgbClr val="C00000"/>
                </a:solidFill>
                <a:latin typeface="Arial Unicode MS" pitchFamily="34" charset="-128"/>
                <a:ea typeface="Arial Unicode MS" pitchFamily="34" charset="-128"/>
                <a:cs typeface="Arial Unicode MS" pitchFamily="34" charset="-128"/>
              </a:rPr>
              <a:t>                 </a:t>
            </a:r>
            <a:r>
              <a:rPr lang="en-US" sz="4000" b="1" dirty="0" smtClean="0">
                <a:solidFill>
                  <a:srgbClr val="C00000"/>
                </a:solidFill>
                <a:latin typeface="Arial Unicode MS" pitchFamily="34" charset="-128"/>
                <a:ea typeface="Arial Unicode MS" pitchFamily="34" charset="-128"/>
                <a:cs typeface="Arial Unicode MS" pitchFamily="34" charset="-128"/>
              </a:rPr>
              <a:t>Computational Linguistics</a:t>
            </a:r>
            <a:endParaRPr lang="en-US" sz="4000" dirty="0">
              <a:solidFill>
                <a:srgbClr val="C0000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838200"/>
            <a:ext cx="8229600" cy="4953000"/>
          </a:xfrm>
        </p:spPr>
        <p:txBody>
          <a:bodyPr>
            <a:noAutofit/>
          </a:bodyPr>
          <a:lstStyle/>
          <a:p>
            <a:pPr algn="just">
              <a:buFont typeface="Wingdings" pitchFamily="2" charset="2"/>
              <a:buChar char="q"/>
            </a:pPr>
            <a:r>
              <a:rPr lang="en-US" sz="2400" dirty="0" smtClean="0"/>
              <a:t>The Computational Linguistics is the  </a:t>
            </a:r>
            <a:r>
              <a:rPr lang="en-US" sz="2400" dirty="0" smtClean="0"/>
              <a:t>study of human languages and how they can </a:t>
            </a:r>
            <a:r>
              <a:rPr lang="en-US" sz="2400" dirty="0" smtClean="0"/>
              <a:t>be represented </a:t>
            </a:r>
            <a:r>
              <a:rPr lang="en-US" sz="2400" dirty="0" smtClean="0"/>
              <a:t>computationally and analyzed </a:t>
            </a:r>
            <a:r>
              <a:rPr lang="en-US" sz="2400" dirty="0" smtClean="0"/>
              <a:t>and generated </a:t>
            </a:r>
            <a:r>
              <a:rPr lang="en-US" sz="2400" dirty="0" smtClean="0"/>
              <a:t>algorithmically </a:t>
            </a:r>
          </a:p>
          <a:p>
            <a:pPr algn="just">
              <a:buFont typeface="Wingdings" pitchFamily="2" charset="2"/>
              <a:buChar char="q"/>
            </a:pPr>
            <a:endParaRPr lang="en-US" sz="2400" dirty="0" smtClean="0"/>
          </a:p>
          <a:p>
            <a:pPr algn="just">
              <a:buFont typeface="Wingdings" pitchFamily="2" charset="2"/>
              <a:buChar char="q"/>
            </a:pPr>
            <a:r>
              <a:rPr lang="en-US" sz="2400" dirty="0" smtClean="0"/>
              <a:t>In other words, building computational models of </a:t>
            </a:r>
          </a:p>
          <a:p>
            <a:pPr algn="just">
              <a:buNone/>
            </a:pPr>
            <a:r>
              <a:rPr lang="en-US" sz="2400" dirty="0" smtClean="0"/>
              <a:t> </a:t>
            </a:r>
            <a:r>
              <a:rPr lang="en-US" sz="2400" dirty="0" smtClean="0"/>
              <a:t>     natural </a:t>
            </a:r>
            <a:r>
              <a:rPr lang="en-US" sz="2400" dirty="0" smtClean="0"/>
              <a:t>language comprehension and </a:t>
            </a:r>
            <a:r>
              <a:rPr lang="en-US" sz="2400" dirty="0" smtClean="0"/>
              <a:t>production.</a:t>
            </a:r>
          </a:p>
          <a:p>
            <a:pPr algn="just">
              <a:buFont typeface="Wingdings" pitchFamily="2" charset="2"/>
              <a:buChar char="q"/>
            </a:pPr>
            <a:endParaRPr lang="en-US" sz="2400" dirty="0" smtClean="0"/>
          </a:p>
          <a:p>
            <a:pPr algn="just">
              <a:buFont typeface="Wingdings" pitchFamily="2" charset="2"/>
              <a:buChar char="q"/>
            </a:pPr>
            <a:r>
              <a:rPr lang="en-US" sz="2400" dirty="0" smtClean="0"/>
              <a:t>Corpus is the basic resource for Computational Linguistics</a:t>
            </a:r>
          </a:p>
          <a:p>
            <a:pPr algn="just">
              <a:buFont typeface="Wingdings" pitchFamily="2" charset="2"/>
              <a:buChar char="q"/>
            </a:pPr>
            <a:endParaRPr lang="en-US" sz="2400" dirty="0" smtClean="0"/>
          </a:p>
          <a:p>
            <a:pPr algn="just">
              <a:buFont typeface="Wingdings" pitchFamily="2" charset="2"/>
              <a:buChar char="q"/>
            </a:pPr>
            <a:endParaRPr lang="en-US" sz="2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960438"/>
          </a:xfrm>
        </p:spPr>
        <p:txBody>
          <a:bodyPr>
            <a:normAutofit/>
          </a:bodyPr>
          <a:lstStyle/>
          <a:p>
            <a:pPr algn="l"/>
            <a:r>
              <a:rPr lang="en-US" sz="4000" b="1" dirty="0" smtClean="0">
                <a:solidFill>
                  <a:srgbClr val="C00000"/>
                </a:solidFill>
                <a:latin typeface="Arial Unicode MS" pitchFamily="34" charset="-128"/>
                <a:ea typeface="Arial Unicode MS" pitchFamily="34" charset="-128"/>
                <a:cs typeface="Arial Unicode MS" pitchFamily="34" charset="-128"/>
              </a:rPr>
              <a:t>                 Introduction</a:t>
            </a:r>
            <a:endParaRPr lang="en-US" sz="4000" dirty="0">
              <a:solidFill>
                <a:srgbClr val="C00000"/>
              </a:solidFill>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838200"/>
            <a:ext cx="8229600" cy="4953000"/>
          </a:xfrm>
        </p:spPr>
        <p:txBody>
          <a:bodyPr>
            <a:noAutofit/>
          </a:bodyPr>
          <a:lstStyle/>
          <a:p>
            <a:pPr algn="just"/>
            <a:r>
              <a:rPr lang="en-US" sz="2400" dirty="0" smtClean="0"/>
              <a:t>Corpus (Plural Corpora) means a large collection of written text or transcriptions of recorded speech chosen to characterize a language or verifying hypotheses about a language. </a:t>
            </a:r>
            <a:endParaRPr lang="en-US" sz="2400" dirty="0" smtClean="0"/>
          </a:p>
          <a:p>
            <a:pPr algn="just"/>
            <a:r>
              <a:rPr lang="en-US" sz="2400" dirty="0" smtClean="0"/>
              <a:t>Wikipedia </a:t>
            </a:r>
            <a:r>
              <a:rPr lang="en-US" sz="2400" dirty="0" smtClean="0"/>
              <a:t>defines a Corpus as a large and structured set of texts (now usually electronically stored and processed) used to do statistical analysis and hypothesis testing, checking occurrences or validating linguistic rules on a specific universe. Sinclair ( 1991) “ a collection of naturally occurring language text chosen to characterize a state or a variety of language”. </a:t>
            </a:r>
            <a:endParaRPr lang="en-US" sz="2400" dirty="0" smtClean="0"/>
          </a:p>
          <a:p>
            <a:pPr algn="just"/>
            <a:r>
              <a:rPr lang="en-US" sz="2400" dirty="0" smtClean="0"/>
              <a:t>Sinclair </a:t>
            </a:r>
            <a:r>
              <a:rPr lang="en-US" sz="2400" dirty="0" smtClean="0"/>
              <a:t>( 2004), “ a collection of pieces of language text in electronic form, selected according to external criteria to represent as far as possible, a language or language variety as a source of data for linguistic research”</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0000"/>
                </a:solidFill>
              </a:rPr>
              <a:t>Introduction </a:t>
            </a:r>
            <a:endParaRPr lang="en-US" dirty="0">
              <a:solidFill>
                <a:srgbClr val="FF0000"/>
              </a:solidFill>
            </a:endParaRPr>
          </a:p>
        </p:txBody>
      </p:sp>
      <p:sp>
        <p:nvSpPr>
          <p:cNvPr id="3" name="Content Placeholder 2"/>
          <p:cNvSpPr>
            <a:spLocks noGrp="1"/>
          </p:cNvSpPr>
          <p:nvPr>
            <p:ph idx="1"/>
          </p:nvPr>
        </p:nvSpPr>
        <p:spPr>
          <a:xfrm>
            <a:off x="457200" y="1219200"/>
            <a:ext cx="8229600" cy="4525963"/>
          </a:xfrm>
        </p:spPr>
        <p:txBody>
          <a:bodyPr>
            <a:normAutofit fontScale="92500" lnSpcReduction="10000"/>
          </a:bodyPr>
          <a:lstStyle/>
          <a:p>
            <a:r>
              <a:rPr lang="en-US" dirty="0" smtClean="0">
                <a:solidFill>
                  <a:schemeClr val="tx2"/>
                </a:solidFill>
              </a:rPr>
              <a:t> Finally we can say corpus as an electronically accessing systematic set of texts used for the language research and for teaching and learning purpose</a:t>
            </a:r>
            <a:r>
              <a:rPr lang="en-US" dirty="0" smtClean="0">
                <a:solidFill>
                  <a:schemeClr val="tx2"/>
                </a:solidFill>
              </a:rPr>
              <a:t>.</a:t>
            </a:r>
          </a:p>
          <a:p>
            <a:r>
              <a:rPr lang="en-US" dirty="0" smtClean="0">
                <a:solidFill>
                  <a:schemeClr val="tx2"/>
                </a:solidFill>
              </a:rPr>
              <a:t>Corpus </a:t>
            </a:r>
            <a:r>
              <a:rPr lang="en-US" dirty="0" smtClean="0">
                <a:solidFill>
                  <a:schemeClr val="tx2"/>
                </a:solidFill>
              </a:rPr>
              <a:t>is a valuable resource for developing Dictionaries, Thesaurus, Teaching packages, Text to Speech Synthesizers, Machine Translation tools, etc. </a:t>
            </a:r>
            <a:endParaRPr lang="en-US" dirty="0" smtClean="0">
              <a:solidFill>
                <a:schemeClr val="tx2"/>
              </a:solidFill>
            </a:endParaRPr>
          </a:p>
          <a:p>
            <a:r>
              <a:rPr lang="en-US" dirty="0" smtClean="0">
                <a:solidFill>
                  <a:schemeClr val="tx2"/>
                </a:solidFill>
              </a:rPr>
              <a:t>There </a:t>
            </a:r>
            <a:r>
              <a:rPr lang="en-US" dirty="0" smtClean="0">
                <a:solidFill>
                  <a:schemeClr val="tx2"/>
                </a:solidFill>
              </a:rPr>
              <a:t>are lots of corpora available for the English Language and each one has its own purpose.</a:t>
            </a:r>
            <a:endParaRPr lang="en-US"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001000" cy="792162"/>
          </a:xfrm>
        </p:spPr>
        <p:txBody>
          <a:bodyPr/>
          <a:lstStyle/>
          <a:p>
            <a:r>
              <a:rPr lang="en-US" dirty="0" smtClean="0">
                <a:solidFill>
                  <a:srgbClr val="FF0000"/>
                </a:solidFill>
              </a:rPr>
              <a:t>T</a:t>
            </a:r>
            <a:r>
              <a:rPr lang="en-US" sz="3200" dirty="0" smtClean="0">
                <a:solidFill>
                  <a:srgbClr val="FF0000"/>
                </a:solidFill>
              </a:rPr>
              <a:t>ypes of </a:t>
            </a:r>
            <a:r>
              <a:rPr lang="en-US" sz="3200" dirty="0" smtClean="0">
                <a:solidFill>
                  <a:srgbClr val="FF0000"/>
                </a:solidFill>
              </a:rPr>
              <a:t>Corpora</a:t>
            </a:r>
            <a:endParaRPr lang="en-US" sz="3200" dirty="0">
              <a:solidFill>
                <a:srgbClr val="FF0000"/>
              </a:solidFill>
            </a:endParaRPr>
          </a:p>
        </p:txBody>
      </p:sp>
      <p:sp>
        <p:nvSpPr>
          <p:cNvPr id="3" name="Content Placeholder 2"/>
          <p:cNvSpPr>
            <a:spLocks noGrp="1"/>
          </p:cNvSpPr>
          <p:nvPr>
            <p:ph idx="1"/>
          </p:nvPr>
        </p:nvSpPr>
        <p:spPr>
          <a:xfrm>
            <a:off x="381000" y="1143000"/>
            <a:ext cx="8458200" cy="5562600"/>
          </a:xfrm>
        </p:spPr>
        <p:txBody>
          <a:bodyPr>
            <a:normAutofit fontScale="77500" lnSpcReduction="20000"/>
          </a:bodyPr>
          <a:lstStyle/>
          <a:p>
            <a:pPr algn="ctr"/>
            <a:r>
              <a:rPr lang="en-US" dirty="0" err="1" smtClean="0"/>
              <a:t>Copus</a:t>
            </a:r>
            <a:endParaRPr lang="en-US" dirty="0" smtClean="0"/>
          </a:p>
          <a:p>
            <a:pPr algn="ctr"/>
            <a:r>
              <a:rPr lang="en-US" dirty="0" smtClean="0"/>
              <a:t>Parallel Corpus</a:t>
            </a:r>
          </a:p>
          <a:p>
            <a:pPr algn="ctr"/>
            <a:r>
              <a:rPr lang="en-US" dirty="0" smtClean="0"/>
              <a:t>Tagged Corpus</a:t>
            </a:r>
          </a:p>
          <a:p>
            <a:pPr algn="ctr"/>
            <a:r>
              <a:rPr lang="en-US" dirty="0" smtClean="0"/>
              <a:t>Multi language Corpus</a:t>
            </a:r>
          </a:p>
          <a:p>
            <a:pPr algn="ctr"/>
            <a:r>
              <a:rPr lang="en-US" dirty="0" smtClean="0"/>
              <a:t>Speech Corpus</a:t>
            </a:r>
          </a:p>
          <a:p>
            <a:endParaRPr lang="en-US" dirty="0" smtClean="0"/>
          </a:p>
          <a:p>
            <a:r>
              <a:rPr lang="en-US" dirty="0" smtClean="0"/>
              <a:t>Parallel </a:t>
            </a:r>
            <a:r>
              <a:rPr lang="en-US" dirty="0" smtClean="0"/>
              <a:t>corpus are used for Machine Translation, Reading comprehension and Lexical acquisition</a:t>
            </a:r>
            <a:r>
              <a:rPr lang="en-US" dirty="0" smtClean="0"/>
              <a:t>.</a:t>
            </a:r>
          </a:p>
          <a:p>
            <a:pPr>
              <a:buNone/>
            </a:pPr>
            <a:endParaRPr lang="en-US" dirty="0" smtClean="0"/>
          </a:p>
          <a:p>
            <a:pPr algn="just"/>
            <a:r>
              <a:rPr lang="en-US" dirty="0" smtClean="0"/>
              <a:t>Speech corpora are used for Automatic speech Recognition, Text to Speech synthesizer and Speech to Speech Translation. and through speech corpus, one can identify the right pronunciation for a particular words, primary and secondary stress, duration of word and intonation patterns. </a:t>
            </a:r>
            <a:r>
              <a:rPr lang="en-US" dirty="0" smtClean="0"/>
              <a:t>MICASE</a:t>
            </a:r>
          </a:p>
          <a:p>
            <a:pPr algn="just">
              <a:buNone/>
            </a:pPr>
            <a:r>
              <a:rPr lang="en-US" dirty="0" smtClean="0"/>
              <a:t> </a:t>
            </a:r>
            <a:r>
              <a:rPr lang="en-US" dirty="0" smtClean="0"/>
              <a:t>      </a:t>
            </a:r>
            <a:r>
              <a:rPr lang="en-US" dirty="0" smtClean="0"/>
              <a:t> </a:t>
            </a:r>
            <a:r>
              <a:rPr lang="en-US" dirty="0" smtClean="0"/>
              <a:t>( Michigan corpus of Academic spoken English).</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Speech to Speech </a:t>
            </a:r>
            <a:endParaRPr lang="en-US" dirty="0"/>
          </a:p>
        </p:txBody>
      </p:sp>
      <p:pic>
        <p:nvPicPr>
          <p:cNvPr id="4" name="Content Placeholder 3" descr="2-theevolution.png"/>
          <p:cNvPicPr>
            <a:picLocks noGrp="1" noChangeAspect="1"/>
          </p:cNvPicPr>
          <p:nvPr>
            <p:ph idx="1"/>
          </p:nvPr>
        </p:nvPicPr>
        <p:blipFill>
          <a:blip r:embed="rId2" cstate="print"/>
          <a:stretch>
            <a:fillRect/>
          </a:stretch>
        </p:blipFill>
        <p:spPr>
          <a:xfrm>
            <a:off x="1143000" y="3733800"/>
            <a:ext cx="5572690" cy="2622442"/>
          </a:xfrm>
          <a:prstGeom prst="rect">
            <a:avLst/>
          </a:prstGeom>
        </p:spPr>
      </p:pic>
      <p:pic>
        <p:nvPicPr>
          <p:cNvPr id="5" name="Content Placeholder 4" descr="artificial_intelligence_machine_learning_thinkstock.jpg"/>
          <p:cNvPicPr>
            <a:picLocks noChangeAspect="1"/>
          </p:cNvPicPr>
          <p:nvPr/>
        </p:nvPicPr>
        <p:blipFill>
          <a:blip r:embed="rId3" cstate="print"/>
          <a:stretch>
            <a:fillRect/>
          </a:stretch>
        </p:blipFill>
        <p:spPr>
          <a:xfrm>
            <a:off x="3276600" y="1295400"/>
            <a:ext cx="2124152" cy="212416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sz="3200" smtClean="0">
                <a:solidFill>
                  <a:srgbClr val="FF0000"/>
                </a:solidFill>
              </a:rPr>
              <a:t/>
            </a:r>
            <a:br>
              <a:rPr lang="en-US" sz="3200" smtClean="0">
                <a:solidFill>
                  <a:srgbClr val="FF0000"/>
                </a:solidFill>
              </a:rPr>
            </a:br>
            <a:r>
              <a:rPr lang="en-US" sz="3200" smtClean="0">
                <a:solidFill>
                  <a:srgbClr val="FF0000"/>
                </a:solidFill>
              </a:rPr>
              <a:t>Learners </a:t>
            </a:r>
            <a:r>
              <a:rPr lang="en-US" sz="3200" dirty="0" smtClean="0">
                <a:solidFill>
                  <a:srgbClr val="FF0000"/>
                </a:solidFill>
              </a:rPr>
              <a:t>Corpora</a:t>
            </a:r>
            <a:br>
              <a:rPr lang="en-US" sz="3200" dirty="0" smtClean="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304800" y="609600"/>
            <a:ext cx="8534400" cy="6019800"/>
          </a:xfrm>
        </p:spPr>
        <p:txBody>
          <a:bodyPr>
            <a:noAutofit/>
          </a:bodyPr>
          <a:lstStyle/>
          <a:p>
            <a:pPr algn="just"/>
            <a:r>
              <a:rPr lang="en-US" sz="2400" dirty="0" smtClean="0"/>
              <a:t>Learner Corpora ( CLC) for the English language are the collections of authentic texts produced by the learners of  English language which are stored in an electronic format</a:t>
            </a:r>
            <a:r>
              <a:rPr lang="en-US" sz="2400" dirty="0" smtClean="0"/>
              <a:t>.</a:t>
            </a:r>
          </a:p>
          <a:p>
            <a:pPr algn="just"/>
            <a:r>
              <a:rPr lang="en-US" sz="2400" dirty="0" smtClean="0"/>
              <a:t> </a:t>
            </a:r>
            <a:r>
              <a:rPr lang="en-US" sz="2400" dirty="0" smtClean="0"/>
              <a:t>It can be used to identify typical difficulties of the English learners and It also provides a basis for the identification of frequently occurring mistakes of the learners who are learning English language. Raw learner Corpora are not much useful for Teaching and Learning of the English language in Schools. It should be grammatically annotated. </a:t>
            </a:r>
          </a:p>
          <a:p>
            <a:r>
              <a:rPr lang="en-US" sz="2400" dirty="0" err="1" smtClean="0"/>
              <a:t>Lexitutor</a:t>
            </a:r>
            <a:endParaRPr lang="en-US" sz="2400" dirty="0" smtClean="0"/>
          </a:p>
          <a:p>
            <a:r>
              <a:rPr lang="en-US" sz="2400" dirty="0" smtClean="0"/>
              <a:t>SACODEYL ( European Youth Language Pedagogical Focus)</a:t>
            </a:r>
          </a:p>
          <a:p>
            <a:r>
              <a:rPr lang="en-US" sz="2400" dirty="0" err="1" smtClean="0"/>
              <a:t>Linguee</a:t>
            </a:r>
            <a:r>
              <a:rPr lang="en-US" sz="2400" dirty="0" smtClean="0"/>
              <a:t> ( </a:t>
            </a:r>
            <a:r>
              <a:rPr lang="en-US" sz="2400" dirty="0" smtClean="0">
                <a:hlinkClick r:id="rId2"/>
              </a:rPr>
              <a:t>www.linguee.com</a:t>
            </a:r>
            <a:r>
              <a:rPr lang="en-US" sz="2400" dirty="0" smtClean="0"/>
              <a:t>)</a:t>
            </a:r>
          </a:p>
          <a:p>
            <a:r>
              <a:rPr lang="en-US" sz="2400" dirty="0" smtClean="0"/>
              <a:t>International corpus of learner English( ICLE)</a:t>
            </a:r>
          </a:p>
          <a:p>
            <a:r>
              <a:rPr lang="en-US" sz="2400" dirty="0" smtClean="0"/>
              <a:t>Edie is used Lexical study especially the color terms</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475</TotalTime>
  <Words>2355</Words>
  <Application>Microsoft Office PowerPoint</Application>
  <PresentationFormat>On-screen Show (4:3)</PresentationFormat>
  <Paragraphs>207</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Computational Linguistics </vt:lpstr>
      <vt:lpstr>                 Natural Language Processing</vt:lpstr>
      <vt:lpstr>Applications of NLP</vt:lpstr>
      <vt:lpstr>                 Computational Linguistics</vt:lpstr>
      <vt:lpstr>                 Introduction</vt:lpstr>
      <vt:lpstr>Introduction </vt:lpstr>
      <vt:lpstr>Types of Corpora</vt:lpstr>
      <vt:lpstr>Speech to Speech </vt:lpstr>
      <vt:lpstr> Learners Corpora </vt:lpstr>
      <vt:lpstr>General Purpose and learners corpus</vt:lpstr>
      <vt:lpstr>General Purpose Corpus </vt:lpstr>
      <vt:lpstr>  Uses of Corpora-Course Planning  </vt:lpstr>
      <vt:lpstr> Developing Materials </vt:lpstr>
      <vt:lpstr>  Collocates  </vt:lpstr>
      <vt:lpstr>Identifying sentences and concordances</vt:lpstr>
      <vt:lpstr>Slide 16</vt:lpstr>
      <vt:lpstr>    Identifying sentences and discourses </vt:lpstr>
      <vt:lpstr>Grammatical studies of specific linguistic  constructions</vt:lpstr>
      <vt:lpstr>Grammatical studies of specific linguistic  constructions</vt:lpstr>
      <vt:lpstr>Grammatical studies of specific linguistic  constructions</vt:lpstr>
      <vt:lpstr>POS  tagsets for annotation for Textbook corpora</vt:lpstr>
      <vt:lpstr>  Tags for Textbook corpora</vt:lpstr>
      <vt:lpstr>POS tagging of Textbook corpora</vt:lpstr>
      <vt:lpstr>Other uses of corpus</vt:lpstr>
      <vt:lpstr>Contrastive analysis , Translation theory , Pyscholinguistics and Sociolinguistics studies </vt:lpstr>
      <vt:lpstr>Major Problems in Corpus </vt:lpstr>
      <vt:lpstr>Major Problems in Corpus</vt:lpstr>
      <vt:lpstr>Major Problems in Corpus</vt:lpstr>
      <vt:lpstr>Major Problems in Corpus</vt:lpstr>
      <vt:lpstr>Identifying Head word </vt:lpstr>
      <vt:lpstr>Major Problems in Corpus</vt:lpstr>
      <vt:lpstr>Conclusion</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Umaraj</dc:creator>
  <cp:lastModifiedBy>Akilan</cp:lastModifiedBy>
  <cp:revision>154</cp:revision>
  <dcterms:created xsi:type="dcterms:W3CDTF">2006-08-16T00:00:00Z</dcterms:created>
  <dcterms:modified xsi:type="dcterms:W3CDTF">2020-10-21T17:17:23Z</dcterms:modified>
</cp:coreProperties>
</file>