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7" r:id="rId2"/>
    <p:sldId id="334" r:id="rId3"/>
    <p:sldId id="335" r:id="rId4"/>
    <p:sldId id="340" r:id="rId5"/>
    <p:sldId id="341" r:id="rId6"/>
    <p:sldId id="342" r:id="rId7"/>
    <p:sldId id="343" r:id="rId8"/>
    <p:sldId id="344" r:id="rId9"/>
    <p:sldId id="349" r:id="rId10"/>
    <p:sldId id="361" r:id="rId11"/>
    <p:sldId id="350" r:id="rId12"/>
    <p:sldId id="351" r:id="rId13"/>
    <p:sldId id="352" r:id="rId14"/>
    <p:sldId id="358" r:id="rId15"/>
    <p:sldId id="353" r:id="rId16"/>
    <p:sldId id="354" r:id="rId17"/>
    <p:sldId id="359" r:id="rId18"/>
    <p:sldId id="355" r:id="rId19"/>
    <p:sldId id="360" r:id="rId20"/>
    <p:sldId id="356" r:id="rId21"/>
    <p:sldId id="35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66"/>
    <a:srgbClr val="000066"/>
    <a:srgbClr val="008000"/>
    <a:srgbClr val="6600FF"/>
    <a:srgbClr val="0000FF"/>
    <a:srgbClr val="CC3300"/>
    <a:srgbClr val="FF00FF"/>
    <a:srgbClr val="000099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F3C58E-8CA7-4EC4-B21F-12CEF43F70CA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411D88-5C7A-45F2-9008-83259D8E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0364" y="4143380"/>
            <a:ext cx="59293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1600200" algn="l"/>
              </a:tabLst>
            </a:pPr>
            <a:r>
              <a:rPr lang="ta-IN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முனைவர் </a:t>
            </a:r>
            <a:r>
              <a:rPr lang="en-US" sz="22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கா.உமாராஜ்</a:t>
            </a:r>
            <a:endParaRPr lang="ta-IN" sz="2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>
              <a:tabLst>
                <a:tab pos="1600200" algn="l"/>
              </a:tabLst>
            </a:pPr>
            <a:r>
              <a:rPr lang="ta-IN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உதவிப்</a:t>
            </a:r>
            <a:r>
              <a:rPr lang="ta-IN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பேராசிரியர்</a:t>
            </a: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>
              <a:tabLst>
                <a:tab pos="1600200" algn="l"/>
              </a:tabLst>
            </a:pP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மொழியியல்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துறை</a:t>
            </a: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>
              <a:tabLst>
                <a:tab pos="1600200" algn="l"/>
              </a:tabLst>
            </a:pP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மதுரை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காமராசர்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பல்கலைக்கழகம்</a:t>
            </a: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>
              <a:tabLst>
                <a:tab pos="1600200" algn="l"/>
              </a:tabLst>
            </a:pP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மதுரை</a:t>
            </a: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35729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a-IN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குறுந்தொகை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த்</a:t>
            </a:r>
            <a:r>
              <a:rPr lang="ta-IN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தொடரமைப்பு</a:t>
            </a: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a-IN" dirty="0" smtClean="0"/>
              <a:t>தொடரடைவு என்பது </a:t>
            </a:r>
            <a:r>
              <a:rPr lang="en-US" dirty="0" smtClean="0"/>
              <a:t>'</a:t>
            </a:r>
            <a:r>
              <a:rPr lang="ta-IN" dirty="0" smtClean="0"/>
              <a:t>ஒரு புத்தகத்தில் அல்லது பதிப்பில்</a:t>
            </a:r>
            <a:r>
              <a:rPr lang="en-US" dirty="0" smtClean="0"/>
              <a:t>” </a:t>
            </a:r>
            <a:r>
              <a:rPr lang="ta-IN" dirty="0" smtClean="0"/>
              <a:t>பயன்படுத்தப்பட்டுள்ள சொற்களின் அகரவரிசைப்படுத்தப்பட்ட பட்டியலாகும். இப்பட்டியலில் சொற்களுடன் அவை இடம்பெறும் தொடர்களும் குறிப்பிடப்பட்டிருக்கும். அதாவது ஒரு புத்தகத்தில் அல்லது பதிப்பிலுள்ள சொற்கள் இடம்பெறும் தொடர்கள் அனைத்தையும் பெறுதல் தொடரடைவு எனக் கூறலாம்.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 smtClean="0"/>
              <a:t>தரவக</a:t>
            </a:r>
            <a:r>
              <a:rPr lang="en-US" sz="2000" dirty="0" smtClean="0"/>
              <a:t> </a:t>
            </a:r>
            <a:r>
              <a:rPr lang="en-US" sz="2000" dirty="0" err="1" smtClean="0"/>
              <a:t>மொழியியல்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242587"/>
          </a:xfrm>
        </p:spPr>
        <p:txBody>
          <a:bodyPr>
            <a:noAutofit/>
          </a:bodyPr>
          <a:lstStyle/>
          <a:p>
            <a:r>
              <a:rPr lang="en-US" sz="2000" b="1" dirty="0" err="1" smtClean="0"/>
              <a:t>நிலத்தினும்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பெயர்+உம்</a:t>
            </a:r>
            <a:r>
              <a:rPr lang="en-US" sz="2000" b="1" dirty="0" smtClean="0"/>
              <a:t> ) </a:t>
            </a:r>
            <a:r>
              <a:rPr lang="en-US" sz="2000" b="1" dirty="0" err="1" smtClean="0"/>
              <a:t>பெரிதே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பெயர்+ஏ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வானினும்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பெயர்+உம்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உயர்ந்தன்று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பெயர்+அன்று</a:t>
            </a:r>
            <a:r>
              <a:rPr lang="en-US" sz="2000" b="1" dirty="0" smtClean="0"/>
              <a:t>) </a:t>
            </a:r>
            <a:endParaRPr lang="en-US" sz="2000" dirty="0" smtClean="0"/>
          </a:p>
          <a:p>
            <a:r>
              <a:rPr lang="en-US" sz="2000" dirty="0" err="1" smtClean="0"/>
              <a:t>நிலத்தின்</a:t>
            </a:r>
            <a:r>
              <a:rPr lang="en-US" sz="2000" dirty="0" smtClean="0"/>
              <a:t> </a:t>
            </a:r>
            <a:r>
              <a:rPr lang="en-US" sz="2000" dirty="0" err="1" smtClean="0"/>
              <a:t>அகலம்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போலவும்</a:t>
            </a:r>
            <a:r>
              <a:rPr lang="en-US" sz="2000" dirty="0" smtClean="0"/>
              <a:t>, </a:t>
            </a:r>
            <a:r>
              <a:rPr lang="en-US" sz="2000" dirty="0" err="1" smtClean="0"/>
              <a:t>வானின்</a:t>
            </a:r>
            <a:r>
              <a:rPr lang="en-US" sz="2000" dirty="0" smtClean="0"/>
              <a:t> </a:t>
            </a:r>
            <a:r>
              <a:rPr lang="en-US" sz="2000" dirty="0" err="1" smtClean="0"/>
              <a:t>உயரம்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போலவும்</a:t>
            </a:r>
            <a:endParaRPr lang="en-US" sz="2000" dirty="0" smtClean="0"/>
          </a:p>
          <a:p>
            <a:r>
              <a:rPr lang="en-US" sz="2000" dirty="0" err="1" smtClean="0"/>
              <a:t>வாக்கியம்</a:t>
            </a:r>
            <a:r>
              <a:rPr lang="en-US" sz="2000" dirty="0" smtClean="0"/>
              <a:t> = </a:t>
            </a:r>
            <a:r>
              <a:rPr lang="en-US" sz="2000" dirty="0" err="1" smtClean="0"/>
              <a:t>பெயர்த்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தொடர்</a:t>
            </a:r>
            <a:r>
              <a:rPr lang="en-US" sz="2000" dirty="0" smtClean="0"/>
              <a:t> + </a:t>
            </a:r>
            <a:r>
              <a:rPr lang="en-US" sz="2000" dirty="0" err="1" smtClean="0"/>
              <a:t>பெயர்த்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தொடர்</a:t>
            </a:r>
            <a:endParaRPr lang="en-US" sz="2000" dirty="0" smtClean="0"/>
          </a:p>
          <a:p>
            <a:r>
              <a:rPr lang="en-US" sz="2000" b="1" dirty="0" err="1" smtClean="0"/>
              <a:t>நீரினும்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பெயர்+உம்</a:t>
            </a:r>
            <a:r>
              <a:rPr lang="en-US" sz="2000" b="1" dirty="0" smtClean="0"/>
              <a:t> )</a:t>
            </a:r>
            <a:r>
              <a:rPr lang="en-US" sz="2000" b="1" dirty="0" err="1" smtClean="0"/>
              <a:t>ஆரள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வின்றே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பெயர்+இன்று+ஏ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சாரல்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</a:t>
            </a:r>
            <a:r>
              <a:rPr lang="en-US" sz="2000" b="1" dirty="0" smtClean="0"/>
              <a:t>) </a:t>
            </a:r>
            <a:endParaRPr lang="en-US" sz="2000" dirty="0" smtClean="0"/>
          </a:p>
          <a:p>
            <a:r>
              <a:rPr lang="en-US" sz="2000" dirty="0" err="1" smtClean="0"/>
              <a:t>கடலின்</a:t>
            </a:r>
            <a:r>
              <a:rPr lang="en-US" sz="2000" dirty="0" smtClean="0"/>
              <a:t> </a:t>
            </a:r>
            <a:r>
              <a:rPr lang="en-US" sz="2000" dirty="0" err="1" smtClean="0"/>
              <a:t>ஆழம்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போலவும்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பெரிது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வாக்கியம்</a:t>
            </a:r>
            <a:r>
              <a:rPr lang="en-US" sz="2000" dirty="0" smtClean="0"/>
              <a:t> =</a:t>
            </a:r>
            <a:r>
              <a:rPr lang="en-US" sz="2000" dirty="0" err="1" smtClean="0"/>
              <a:t>பெயர்த்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தொடர்</a:t>
            </a:r>
            <a:r>
              <a:rPr lang="en-US" sz="2000" dirty="0" smtClean="0"/>
              <a:t>  + </a:t>
            </a:r>
            <a:r>
              <a:rPr lang="en-US" sz="2000" dirty="0" err="1" smtClean="0"/>
              <a:t>பெயர்த்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தொடர்</a:t>
            </a:r>
            <a:endParaRPr lang="en-US" sz="2000" dirty="0" smtClean="0"/>
          </a:p>
          <a:p>
            <a:r>
              <a:rPr lang="en-US" sz="2000" b="1" dirty="0" smtClean="0"/>
              <a:t> </a:t>
            </a:r>
            <a:endParaRPr lang="en-US" sz="2000" dirty="0" smtClean="0"/>
          </a:p>
          <a:p>
            <a:r>
              <a:rPr lang="en-US" sz="2000" b="1" dirty="0" err="1" smtClean="0"/>
              <a:t>நாடனொடு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பெயர்+வேற்றுமை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நட்பே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பெயர்+ஏ</a:t>
            </a:r>
            <a:r>
              <a:rPr lang="en-US" sz="2000" b="1" dirty="0" smtClean="0"/>
              <a:t>).</a:t>
            </a:r>
            <a:endParaRPr lang="en-US" sz="2000" dirty="0" smtClean="0"/>
          </a:p>
          <a:p>
            <a:r>
              <a:rPr lang="en-US" sz="2000" dirty="0" err="1" smtClean="0"/>
              <a:t>தேனடை</a:t>
            </a:r>
            <a:r>
              <a:rPr lang="en-US" sz="2000" dirty="0" smtClean="0"/>
              <a:t> </a:t>
            </a:r>
            <a:r>
              <a:rPr lang="en-US" sz="2000" dirty="0" err="1" smtClean="0"/>
              <a:t>செய்யும்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நாட்டை</a:t>
            </a:r>
            <a:r>
              <a:rPr lang="en-US" sz="2000" dirty="0" smtClean="0"/>
              <a:t> </a:t>
            </a:r>
            <a:r>
              <a:rPr lang="en-US" sz="2000" dirty="0" err="1" smtClean="0"/>
              <a:t>கொண்ட</a:t>
            </a:r>
            <a:r>
              <a:rPr lang="en-US" sz="2000" dirty="0" smtClean="0"/>
              <a:t> </a:t>
            </a:r>
            <a:r>
              <a:rPr lang="en-US" sz="2000" dirty="0" err="1" smtClean="0"/>
              <a:t>தலைவனுடன்</a:t>
            </a:r>
            <a:r>
              <a:rPr lang="en-US" sz="2000" dirty="0" smtClean="0"/>
              <a:t> </a:t>
            </a:r>
            <a:r>
              <a:rPr lang="en-US" sz="2000" dirty="0" err="1" smtClean="0"/>
              <a:t>நான்</a:t>
            </a:r>
            <a:r>
              <a:rPr lang="en-US" sz="2000" dirty="0" smtClean="0"/>
              <a:t> </a:t>
            </a:r>
            <a:r>
              <a:rPr lang="en-US" sz="2000" dirty="0" err="1" smtClean="0"/>
              <a:t>கொண்ட</a:t>
            </a:r>
            <a:r>
              <a:rPr lang="en-US" sz="2000" dirty="0" smtClean="0"/>
              <a:t> </a:t>
            </a:r>
            <a:r>
              <a:rPr lang="en-US" sz="2000" dirty="0" err="1" smtClean="0"/>
              <a:t>நட்பானது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வாக்கியம்</a:t>
            </a:r>
            <a:r>
              <a:rPr lang="en-US" sz="2000" dirty="0" smtClean="0"/>
              <a:t> = </a:t>
            </a:r>
            <a:r>
              <a:rPr lang="en-US" sz="2000" dirty="0" err="1" smtClean="0"/>
              <a:t>பெயர்த்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தொடர்</a:t>
            </a:r>
            <a:r>
              <a:rPr lang="en-US" sz="2000" dirty="0" smtClean="0"/>
              <a:t> + </a:t>
            </a:r>
            <a:r>
              <a:rPr lang="en-US" sz="2000" dirty="0" err="1" smtClean="0"/>
              <a:t>பெயர்த்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தொடர்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 </a:t>
            </a:r>
          </a:p>
          <a:p>
            <a:pPr algn="just"/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ta-IN" sz="2700" dirty="0" smtClean="0"/>
              <a:t>குறுந்தொகை</a:t>
            </a:r>
            <a:r>
              <a:rPr lang="en-US" sz="2700" dirty="0" err="1" smtClean="0"/>
              <a:t>த்</a:t>
            </a:r>
            <a:r>
              <a:rPr lang="ta-IN" sz="2700" dirty="0" smtClean="0"/>
              <a:t> </a:t>
            </a:r>
            <a:r>
              <a:rPr lang="en-US" sz="2700" dirty="0" err="1" smtClean="0"/>
              <a:t>தொடரமைப்பு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458611"/>
          </a:xfrm>
        </p:spPr>
        <p:txBody>
          <a:bodyPr>
            <a:normAutofit/>
          </a:bodyPr>
          <a:lstStyle/>
          <a:p>
            <a:pPr algn="just"/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கருங்கோற்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பெயரடை+பெயர்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குறிஞ்சிப்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பூ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க்கொண்டு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வேற்றுமை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 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குறிஞ்சி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மரத்தின்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மலர்களைக்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கொண்டு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பெருந்தேன்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பெயரடை+பெயர்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இழைக்கும்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பெரெச்சம்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46646"/>
            <a:ext cx="8147248" cy="9941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530619"/>
          </a:xfrm>
        </p:spPr>
        <p:txBody>
          <a:bodyPr>
            <a:noAutofit/>
          </a:bodyPr>
          <a:lstStyle/>
          <a:p>
            <a:pPr fontAlgn="base"/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கழனிமாஅத்து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விளைந்து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உகு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தீம்பழம்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b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வயல்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அருகில்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நின்ற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மாமரத்தின்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முதிர்ந்து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விழும்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கனிகளை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பெயர்த்தொடர்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பழன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வாளை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கதூஉம்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பெயரெச்சம்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ஊரன்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b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பொய்கையில்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வாளை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மீன்கள்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கவ்வி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உண்ணும்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ஊரின்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தலைவன்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4954555"/>
          </a:xfrm>
        </p:spPr>
        <p:txBody>
          <a:bodyPr>
            <a:normAutofit/>
          </a:bodyPr>
          <a:lstStyle/>
          <a:p>
            <a:pPr fontAlgn="base"/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எம்இல்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பெருமொழி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கூறி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வினையெச்சம்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தம்இல்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வீட்டில்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பெருமொழிகளை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கூறி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சென்றாலும்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தன்னுடைய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வீட்டில்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வினைத்தொடர்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கையும்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பெயர்+உம்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காலும்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பெயர்+உம்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தூக்க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பெயரெச்சம்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தூக்கும்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பெயரெச்சம்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62074"/>
          </a:xfrm>
        </p:spPr>
        <p:txBody>
          <a:bodyPr>
            <a:normAutofit/>
          </a:bodyPr>
          <a:lstStyle/>
          <a:p>
            <a:r>
              <a:rPr lang="ta-IN" sz="2000" dirty="0" smtClean="0"/>
              <a:t>குறுந்தொகை </a:t>
            </a:r>
            <a:r>
              <a:rPr lang="en-US" sz="2000" dirty="0" err="1" smtClean="0"/>
              <a:t>தொடரமைப்பு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4954555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fontAlgn="base"/>
            <a:endParaRPr lang="en-US" sz="3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ஆடிப்பாவை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போல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உவம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உருபு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</a:t>
            </a:r>
            <a:b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தூக்குகின்ற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கண்ணாடியுள்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பாவை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போல்</a:t>
            </a:r>
            <a:endParaRPr lang="en-US" sz="3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3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மேவன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செய்யும்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புதல்வன்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தாய்க்கே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 (</a:t>
            </a:r>
            <a:r>
              <a:rPr lang="en-US" sz="3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பெயர்+ஏ</a:t>
            </a:r>
            <a: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br>
              <a:rPr lang="en-US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ஈன்ற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தாய்க்கு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மட்டும்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அவள்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விரும்பியவற்றை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அவன்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செய்வான்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</a:p>
          <a:p>
            <a:pPr fontAlgn="base"/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வினைத்தொடர்+பெயர்த்தொடர்</a:t>
            </a:r>
            <a:endParaRPr lang="en-US" sz="3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algn="just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170579"/>
          </a:xfrm>
        </p:spPr>
        <p:txBody>
          <a:bodyPr>
            <a:normAutofit/>
          </a:bodyPr>
          <a:lstStyle/>
          <a:p>
            <a:pPr fontAlgn="base"/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யாயும்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பெயர்+உம்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ஞாயும்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பெயர்+உம்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யாரா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கியரோ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(,</a:t>
            </a:r>
            <a:b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எந்தையும்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பெயர்+உம்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நுந்தையும்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எம்முறைக்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கேளிர்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b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என்னுடைய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உன்னுடைய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உறவினர்களல்லர்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என்னுடைய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தந்தையும்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உன்னுடைய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தந்தையும்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எவ்வகையிலும்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உறவினரல்லர்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400" b="1" dirty="0" smtClean="0"/>
              <a:t> </a:t>
            </a:r>
            <a:endParaRPr lang="en-US" sz="2400" dirty="0" smtClean="0"/>
          </a:p>
          <a:p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5486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098571"/>
          </a:xfrm>
        </p:spPr>
        <p:txBody>
          <a:bodyPr>
            <a:normAutofit/>
          </a:bodyPr>
          <a:lstStyle/>
          <a:p>
            <a:pPr fontAlgn="base"/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யானும்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நீயும்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எவ்வழி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யறிதும்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b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நானும்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நீயும்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கூட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ஒருவரையொருவர்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முன்னர்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அறிந்ததில்லை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என்றாலும்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கூட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அன்புடை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நெஞ்சம்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தாங்கலந்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தனவே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அன்புடை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நெஞ்சம்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கலந்து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விட்டது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வினைத்தொடர்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18058"/>
          </a:xfrm>
        </p:spPr>
        <p:txBody>
          <a:bodyPr>
            <a:normAutofit/>
          </a:bodyPr>
          <a:lstStyle/>
          <a:p>
            <a:r>
              <a:rPr lang="ta-IN" sz="1800" dirty="0" smtClean="0"/>
              <a:t>குறுந்தொகை </a:t>
            </a:r>
            <a:r>
              <a:rPr lang="en-US" sz="1800" dirty="0" err="1" smtClean="0"/>
              <a:t>தொடரமைப்பு</a:t>
            </a:r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4954555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கொங்கு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தேர்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வாழ்க்கை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 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அஞ்சிறை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பெயரடை+பெயர்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த்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தும்பி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 </a:t>
            </a:r>
            <a:endParaRPr lang="en-US" sz="4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ஒவ்வொரு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மலராகச்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சென்று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தேன்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உண்டு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திரியும்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அழகான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சிறகுகளை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உடைய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வண்டே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!.</a:t>
            </a:r>
          </a:p>
          <a:p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fontAlgn="base"/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பெயர்த்தொடர்</a:t>
            </a:r>
            <a:endParaRPr lang="en-US" sz="4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4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2160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0265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காமம்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செப்பாது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கண்டது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மொழிமோ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 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விருப்பத்திற்கிணங்க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கூறாமல்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நிலையாக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நின்று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வினைத்தொடர்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பயிலியது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கெழீஇய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நட்பின்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நெருங்கிய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நட்புடையவளும்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மயில்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போன்ற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1200" b="1" dirty="0" smtClean="0"/>
              <a:t> 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504056"/>
          </a:xfrm>
        </p:spPr>
        <p:txBody>
          <a:bodyPr>
            <a:normAutofit/>
          </a:bodyPr>
          <a:lstStyle/>
          <a:p>
            <a:r>
              <a:rPr lang="ta-IN" sz="2000" dirty="0" smtClean="0"/>
              <a:t>குறுந்தொகை </a:t>
            </a:r>
            <a:r>
              <a:rPr lang="en-US" sz="2000" dirty="0" err="1" smtClean="0"/>
              <a:t>தொடரமைப்பு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242594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சொற்கள்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ஒன்றோடொன்று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இணைந்து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தொடர்களாக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முதலில்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அமைந்து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பின்னர்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வாக்கியங்களாக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அமைகின்றன.இவ்வமைப்பே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தொடரமைப்பு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அமைப்பு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அழைக்கப்படுகிறது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சொற்கள்ஒன்றோடொன்று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தொடர்புபடுத்தப்படும்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நிலையில்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தான்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பொருண்மை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வெளிப்பாடு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தெளிவாகவும்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உரிய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முறையில்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.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சொற்களிடையே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அமைப்பில்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இயைபு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காணப்படுகிறது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இதை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இயைபு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தொடரியைபு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(concord)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எனப்படுகிறது.இத்தகைய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இயைபு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,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பொருண்மை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வெளிப்பாட்டிற்கும்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ஒழுங்கமைவிற்கும்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மிகவும்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தேவையானதாகவும்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அமைந்து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வருகிறது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இக்கட்டுரை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குறுந்தொகைப்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பாடல்களில்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எவ்வாறு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தொடரமைப்புள்ளது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என்பதை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விளக்குகிறது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83420"/>
            <a:ext cx="8147248" cy="395286"/>
          </a:xfrm>
        </p:spPr>
        <p:txBody>
          <a:bodyPr>
            <a:normAutofit/>
          </a:bodyPr>
          <a:lstStyle/>
          <a:p>
            <a:r>
              <a:rPr lang="ta-IN" sz="1800" dirty="0" smtClean="0"/>
              <a:t>முன்னுரை</a:t>
            </a:r>
            <a:endParaRPr lang="en-US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300" b="1" dirty="0" err="1" smtClean="0"/>
              <a:t>மயிலியல்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பெயர்</a:t>
            </a:r>
            <a:r>
              <a:rPr lang="en-US" sz="2300" b="1" dirty="0" smtClean="0"/>
              <a:t>+ </a:t>
            </a:r>
            <a:r>
              <a:rPr lang="en-US" sz="2300" b="1" dirty="0" err="1" smtClean="0"/>
              <a:t>பின்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ஒட்டு</a:t>
            </a:r>
            <a:r>
              <a:rPr lang="en-US" sz="2300" b="1" dirty="0" smtClean="0"/>
              <a:t>) </a:t>
            </a:r>
            <a:r>
              <a:rPr lang="en-US" sz="2300" b="1" dirty="0" err="1" smtClean="0"/>
              <a:t>செறி</a:t>
            </a:r>
            <a:r>
              <a:rPr lang="en-US" sz="2300" b="1" dirty="0" smtClean="0"/>
              <a:t>  </a:t>
            </a:r>
            <a:r>
              <a:rPr lang="en-US" sz="2300" b="1" dirty="0" err="1" smtClean="0"/>
              <a:t>எயிற்று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அரிவை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பெயர்+வேற்றுமை</a:t>
            </a:r>
            <a:r>
              <a:rPr lang="en-US" sz="2300" b="1" dirty="0" smtClean="0"/>
              <a:t>) </a:t>
            </a:r>
            <a:r>
              <a:rPr lang="en-US" sz="2300" b="1" dirty="0" err="1" smtClean="0"/>
              <a:t>கூந்தலின்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பெயர்</a:t>
            </a:r>
            <a:r>
              <a:rPr lang="en-US" sz="2300" b="1" dirty="0" smtClean="0"/>
              <a:t> + </a:t>
            </a:r>
            <a:r>
              <a:rPr lang="en-US" sz="2300" b="1" dirty="0" err="1" smtClean="0"/>
              <a:t>வேற்றுமை</a:t>
            </a:r>
            <a:r>
              <a:rPr lang="en-US" sz="2300" b="1" dirty="0" smtClean="0"/>
              <a:t>) </a:t>
            </a:r>
            <a:endParaRPr lang="en-US" sz="2300" dirty="0" smtClean="0"/>
          </a:p>
          <a:p>
            <a:r>
              <a:rPr lang="en-US" sz="2300" dirty="0" err="1" smtClean="0"/>
              <a:t>வாக்கியம்</a:t>
            </a:r>
            <a:r>
              <a:rPr lang="en-US" sz="2300" dirty="0" smtClean="0"/>
              <a:t> = </a:t>
            </a:r>
            <a:r>
              <a:rPr lang="en-US" sz="2300" dirty="0" err="1" smtClean="0"/>
              <a:t>பெயர்த்</a:t>
            </a:r>
            <a:r>
              <a:rPr lang="en-US" sz="2300" dirty="0" smtClean="0"/>
              <a:t> </a:t>
            </a:r>
            <a:r>
              <a:rPr lang="en-US" sz="2300" dirty="0" err="1" smtClean="0"/>
              <a:t>தொடர்</a:t>
            </a:r>
            <a:r>
              <a:rPr lang="en-US" sz="2300" dirty="0" smtClean="0"/>
              <a:t> + </a:t>
            </a:r>
            <a:r>
              <a:rPr lang="en-US" sz="2300" dirty="0" err="1" smtClean="0"/>
              <a:t>பெயர்த்தொடர்</a:t>
            </a:r>
            <a:endParaRPr lang="en-US" sz="2300" dirty="0" smtClean="0"/>
          </a:p>
          <a:p>
            <a:r>
              <a:rPr lang="en-US" sz="2300" dirty="0" smtClean="0"/>
              <a:t> </a:t>
            </a:r>
          </a:p>
          <a:p>
            <a:r>
              <a:rPr lang="en-US" sz="2300" dirty="0" err="1" smtClean="0"/>
              <a:t>மெல்லிய</a:t>
            </a:r>
            <a:r>
              <a:rPr lang="en-US" sz="2300" dirty="0" smtClean="0"/>
              <a:t> </a:t>
            </a:r>
            <a:r>
              <a:rPr lang="en-US" sz="2300" dirty="0" err="1" smtClean="0"/>
              <a:t>தன்மையுடையவளும்</a:t>
            </a:r>
            <a:r>
              <a:rPr lang="en-US" sz="2300" dirty="0" smtClean="0"/>
              <a:t> </a:t>
            </a:r>
            <a:r>
              <a:rPr lang="en-US" sz="2300" dirty="0" err="1" smtClean="0"/>
              <a:t>நெருங்கிய</a:t>
            </a:r>
            <a:r>
              <a:rPr lang="en-US" sz="2300" dirty="0" smtClean="0"/>
              <a:t> </a:t>
            </a:r>
            <a:r>
              <a:rPr lang="en-US" sz="2300" dirty="0" err="1" smtClean="0"/>
              <a:t>அழகிய</a:t>
            </a:r>
            <a:r>
              <a:rPr lang="en-US" sz="2300" dirty="0" smtClean="0"/>
              <a:t> </a:t>
            </a:r>
            <a:r>
              <a:rPr lang="en-US" sz="2300" dirty="0" err="1" smtClean="0"/>
              <a:t>பற்களையும்</a:t>
            </a:r>
            <a:r>
              <a:rPr lang="en-US" sz="2300" dirty="0" smtClean="0"/>
              <a:t> </a:t>
            </a:r>
            <a:r>
              <a:rPr lang="en-US" sz="2300" dirty="0" err="1" smtClean="0"/>
              <a:t>கொண்ட</a:t>
            </a:r>
            <a:r>
              <a:rPr lang="en-US" sz="2300" dirty="0" smtClean="0"/>
              <a:t> </a:t>
            </a:r>
            <a:r>
              <a:rPr lang="en-US" sz="2300" dirty="0" err="1" smtClean="0"/>
              <a:t>இப்பெண்ணின்</a:t>
            </a:r>
            <a:r>
              <a:rPr lang="en-US" sz="2300" dirty="0" smtClean="0"/>
              <a:t> </a:t>
            </a:r>
            <a:r>
              <a:rPr lang="en-US" sz="2300" dirty="0" err="1" smtClean="0"/>
              <a:t>கூந்தலைப்</a:t>
            </a:r>
            <a:r>
              <a:rPr lang="en-US" sz="2300" dirty="0" smtClean="0"/>
              <a:t> </a:t>
            </a:r>
            <a:r>
              <a:rPr lang="en-US" sz="2300" dirty="0" err="1" smtClean="0"/>
              <a:t>போல</a:t>
            </a:r>
            <a:endParaRPr lang="en-US" sz="2300" dirty="0" smtClean="0"/>
          </a:p>
          <a:p>
            <a:r>
              <a:rPr lang="en-US" sz="2300" b="1" dirty="0" smtClean="0"/>
              <a:t> </a:t>
            </a:r>
            <a:endParaRPr lang="en-US" sz="2300" dirty="0" smtClean="0"/>
          </a:p>
          <a:p>
            <a:r>
              <a:rPr lang="en-US" sz="2300" b="1" dirty="0" err="1" smtClean="0"/>
              <a:t>நறியவும்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பெயர்+உம்</a:t>
            </a:r>
            <a:r>
              <a:rPr lang="en-US" sz="2300" b="1" dirty="0" smtClean="0"/>
              <a:t>) </a:t>
            </a:r>
            <a:r>
              <a:rPr lang="en-US" sz="2300" b="1" dirty="0" err="1" smtClean="0"/>
              <a:t>உளவோ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வினை+ஓ</a:t>
            </a:r>
            <a:r>
              <a:rPr lang="en-US" sz="2300" b="1" dirty="0" smtClean="0"/>
              <a:t>)  </a:t>
            </a:r>
            <a:r>
              <a:rPr lang="en-US" sz="2300" b="1" dirty="0" err="1" smtClean="0"/>
              <a:t>நீ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பெயர்</a:t>
            </a:r>
            <a:r>
              <a:rPr lang="en-US" sz="2300" b="1" dirty="0" smtClean="0"/>
              <a:t>) </a:t>
            </a:r>
            <a:r>
              <a:rPr lang="en-US" sz="2300" b="1" dirty="0" err="1" smtClean="0"/>
              <a:t>அறியும்</a:t>
            </a:r>
            <a:r>
              <a:rPr lang="en-US" sz="2300" b="1" dirty="0" smtClean="0"/>
              <a:t>(</a:t>
            </a:r>
            <a:r>
              <a:rPr lang="en-US" sz="2300" b="1" dirty="0" err="1" smtClean="0"/>
              <a:t>பெயரெச்சம்</a:t>
            </a:r>
            <a:r>
              <a:rPr lang="en-US" sz="2300" b="1" dirty="0" smtClean="0"/>
              <a:t>) </a:t>
            </a:r>
            <a:r>
              <a:rPr lang="en-US" sz="2300" b="1" dirty="0" err="1" smtClean="0"/>
              <a:t>பூவே</a:t>
            </a:r>
            <a:r>
              <a:rPr lang="en-US" sz="2300" b="1" dirty="0" smtClean="0"/>
              <a:t>( </a:t>
            </a:r>
            <a:r>
              <a:rPr lang="en-US" sz="2300" b="1" dirty="0" err="1" smtClean="0"/>
              <a:t>பெயர்+ஏ</a:t>
            </a:r>
            <a:r>
              <a:rPr lang="en-US" sz="2300" b="1" dirty="0" smtClean="0"/>
              <a:t>).</a:t>
            </a:r>
            <a:endParaRPr lang="en-US" sz="2300" dirty="0" smtClean="0"/>
          </a:p>
          <a:p>
            <a:r>
              <a:rPr lang="en-US" sz="2300" dirty="0" err="1" smtClean="0"/>
              <a:t>நறுமணம்</a:t>
            </a:r>
            <a:r>
              <a:rPr lang="en-US" sz="2300" dirty="0" smtClean="0"/>
              <a:t> </a:t>
            </a:r>
            <a:r>
              <a:rPr lang="en-US" sz="2300" dirty="0" err="1" smtClean="0"/>
              <a:t>கமழும்</a:t>
            </a:r>
            <a:r>
              <a:rPr lang="en-US" sz="2300" dirty="0" smtClean="0"/>
              <a:t> </a:t>
            </a:r>
            <a:r>
              <a:rPr lang="en-US" sz="2300" dirty="0" err="1" smtClean="0"/>
              <a:t>மலர்கள்</a:t>
            </a:r>
            <a:r>
              <a:rPr lang="en-US" sz="2300" dirty="0" smtClean="0"/>
              <a:t> </a:t>
            </a:r>
            <a:r>
              <a:rPr lang="en-US" sz="2300" dirty="0" err="1" smtClean="0"/>
              <a:t>உண்டா?நீ</a:t>
            </a:r>
            <a:r>
              <a:rPr lang="en-US" sz="2300" dirty="0" smtClean="0"/>
              <a:t> </a:t>
            </a:r>
            <a:r>
              <a:rPr lang="en-US" sz="2300" dirty="0" err="1" smtClean="0"/>
              <a:t>கண்டறிந்த</a:t>
            </a:r>
            <a:r>
              <a:rPr lang="en-US" sz="2300" dirty="0" smtClean="0"/>
              <a:t> </a:t>
            </a:r>
            <a:r>
              <a:rPr lang="en-US" sz="2300" dirty="0" err="1" smtClean="0"/>
              <a:t>பூக்களிலே</a:t>
            </a:r>
            <a:r>
              <a:rPr lang="en-US" sz="2300" dirty="0" smtClean="0"/>
              <a:t> </a:t>
            </a:r>
          </a:p>
          <a:p>
            <a:r>
              <a:rPr lang="en-US" sz="2300" dirty="0" err="1" smtClean="0"/>
              <a:t>வாக்கியம்</a:t>
            </a:r>
            <a:r>
              <a:rPr lang="en-US" sz="2300" dirty="0" smtClean="0"/>
              <a:t> = </a:t>
            </a:r>
            <a:r>
              <a:rPr lang="en-US" sz="2300" dirty="0" err="1" smtClean="0"/>
              <a:t>பெயர்த்</a:t>
            </a:r>
            <a:r>
              <a:rPr lang="en-US" sz="2300" dirty="0" smtClean="0"/>
              <a:t> </a:t>
            </a:r>
            <a:r>
              <a:rPr lang="en-US" sz="2300" dirty="0" err="1" smtClean="0"/>
              <a:t>தொடர்</a:t>
            </a:r>
            <a:r>
              <a:rPr lang="en-US" sz="2300" dirty="0" smtClean="0"/>
              <a:t> + </a:t>
            </a:r>
            <a:r>
              <a:rPr lang="en-US" sz="2300" dirty="0" err="1" smtClean="0"/>
              <a:t>வினைத்தொடர்</a:t>
            </a:r>
            <a:endParaRPr lang="en-US" sz="2300" dirty="0" smtClean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err="1" smtClean="0"/>
              <a:t>குறுந்தொகை</a:t>
            </a:r>
            <a:r>
              <a:rPr lang="en-US" sz="1600" dirty="0" smtClean="0"/>
              <a:t> </a:t>
            </a:r>
            <a:r>
              <a:rPr lang="en-US" sz="1600" dirty="0" err="1" smtClean="0"/>
              <a:t>பாடல்கள்</a:t>
            </a: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குறுந்தொகை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பாடல்களில்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பெரும்பான்மையான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அமைந்திருக்கின்றன.முற்று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குறைவாகவே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வினையெச்சத்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பெயரெச்சத்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காட்டிலும்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குறைவாகவே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முடிவுரை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4954555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தனி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தனியாக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இருப்பினும்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அவற்றின்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அருகே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அமைந்துள்ள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சொற்களுடன்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நெருங்கிய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தொடர்புக்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அமைந்துள்ளன.அவற்றை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அண்மைச்சொற்கள்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அல்லது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அண்மையுறுப்புகள்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என்கிறோம்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பின்வரும்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”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”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பையன்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சொல்லுடன்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நெருங்கிய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தொடர்புடையது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அதுபோல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”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வேகமாக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“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ஒடினான்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சொல்லுடன்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நெருங்கியத்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தொடர்புடையது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.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/>
          <a:lstStyle/>
          <a:p>
            <a:r>
              <a:rPr lang="en-US" sz="2000" dirty="0" err="1" smtClean="0"/>
              <a:t>அண்மை</a:t>
            </a:r>
            <a:r>
              <a:rPr lang="en-US" sz="2000" dirty="0" smtClean="0"/>
              <a:t> </a:t>
            </a:r>
            <a:r>
              <a:rPr lang="en-US" sz="2000" dirty="0" err="1" smtClean="0"/>
              <a:t>உறுப்பு</a:t>
            </a:r>
            <a:r>
              <a:rPr lang="en-US" sz="2000" dirty="0" smtClean="0"/>
              <a:t> </a:t>
            </a:r>
            <a:r>
              <a:rPr lang="en-US" sz="2000" dirty="0" err="1" smtClean="0"/>
              <a:t>கோட்பாடு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810539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pPr algn="just"/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பையன்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வேகமாக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ஒடினான்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algn="just"/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பையன்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 {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வேகமாக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ஒடினான்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}</a:t>
            </a:r>
          </a:p>
          <a:p>
            <a:pPr algn="just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மேலே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குறிப்பிட்ட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அண்மையுறுப்புக்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கோட்பாட்டின்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அடிப்படையில்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பின்வரும்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வாக்கியங்களிலுள்ள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மயக்கங்களை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தீர்வு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காணலாம்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மாணவர்கள்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விடுதி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மாணவிகள்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விடுதி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90872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err="1" smtClean="0"/>
              <a:t>அண்மை</a:t>
            </a:r>
            <a:r>
              <a:rPr lang="en-US" sz="2200" dirty="0" smtClean="0"/>
              <a:t> </a:t>
            </a:r>
            <a:r>
              <a:rPr lang="en-US" sz="2200" dirty="0" err="1" smtClean="0"/>
              <a:t>உறுப்பு</a:t>
            </a:r>
            <a:r>
              <a:rPr lang="en-US" sz="2200" dirty="0" smtClean="0"/>
              <a:t> </a:t>
            </a:r>
            <a:r>
              <a:rPr lang="en-US" sz="2200" dirty="0" err="1" smtClean="0"/>
              <a:t>கோட்பாடு</a:t>
            </a: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472608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மாற்றிலக்கணக்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தொடரியல்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விதிகளையும்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விதிகளையும்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உள்ளடக்கியது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தொடரியல்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விதிகள்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வாக்கியம்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(s) =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வினைத்தொடர்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=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பெயரடை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பெயரெச்சம்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)+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வினைத்தொடர்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வினையடை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வினையெச்சம்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)+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வேற்றுமைத்தொடர்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பெயர்த்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 +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வேற்றுமை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வேற்றுமை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மாற்றிலக்கணக்</a:t>
            </a:r>
            <a:r>
              <a:rPr lang="en-US" sz="2000" dirty="0" smtClean="0"/>
              <a:t> </a:t>
            </a:r>
            <a:r>
              <a:rPr lang="en-US" sz="2000" dirty="0" err="1" smtClean="0"/>
              <a:t>கோட்பாடு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a-IN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026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இவ்விதிகளைக்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எளிமையாக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மாறாமல்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தொடர்களைப்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பிரிக்கலாம்.ஆனாலும்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தொடர்களைப்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பிரிக்க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முடியாது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அவற்றிற்கு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பின்வருவன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மாற்றிலக்கண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கோட்பாட்டின்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அடிப்படை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அமைப்பாகும்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பொருண்மை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விதிகள்-அக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அமைப்பு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----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/>
              </a:rPr>
              <a:t>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-----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/>
              </a:rPr>
              <a:t>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புற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அமைப்பு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ஒலியன்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தர்க்க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விதிகள்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90066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மாற்றிலக்கணக்</a:t>
            </a:r>
            <a:r>
              <a:rPr lang="en-US" sz="2000" dirty="0" smtClean="0"/>
              <a:t> </a:t>
            </a:r>
            <a:r>
              <a:rPr lang="en-US" sz="2000" dirty="0" err="1" smtClean="0"/>
              <a:t>கோட்பாடு</a:t>
            </a:r>
            <a:r>
              <a:rPr lang="ta-IN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242587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ஜீ.பீ.கோட்பாடு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உலக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எல்லாவற்றையும்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பிரிவின்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கீழ்க்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வந்து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இலக்கணத்தை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(Universal Grammar)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உருவாக்குவதுதான்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ஜீபீ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கோட்பாட்டின்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கொள்கையாகும்.ஜீபீக்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6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உட்பிரிவுகளைக்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கொண்டது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மினிமலிஸ்டு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கோட்பாடு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1992-ஆம்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ஆண்டு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இக்கோட்பாடு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உருவாக்கப்பட்டது.இக்கோட்பாட்டின்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முக்கிய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நோக்கம்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ஜீ.பீ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கோட்பாட்டை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சுருக்குவதாகும்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இக்கோட்பாட்டில்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இரண்டு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பகுதிகள்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உள்ளன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1)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தரவகம்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Lexicon) 1)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கணினி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விதிகளின்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பகுதி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Compuational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rule part)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562074"/>
          </a:xfrm>
        </p:spPr>
        <p:txBody>
          <a:bodyPr>
            <a:normAutofit fontScale="90000"/>
          </a:bodyPr>
          <a:lstStyle/>
          <a:p>
            <a:r>
              <a:rPr lang="en-US" sz="1800" dirty="0" err="1" smtClean="0"/>
              <a:t>ஜீ.பீ.கோட்பாடு</a:t>
            </a:r>
            <a:r>
              <a:rPr lang="en-US" sz="1800" dirty="0" smtClean="0"/>
              <a:t> </a:t>
            </a:r>
            <a:r>
              <a:rPr lang="en-US" sz="1800" dirty="0" err="1" smtClean="0"/>
              <a:t>மற்றும்</a:t>
            </a:r>
            <a:r>
              <a:rPr lang="en-US" sz="1800" dirty="0" smtClean="0"/>
              <a:t> </a:t>
            </a:r>
            <a:r>
              <a:rPr lang="en-US" sz="1800" dirty="0" err="1" smtClean="0"/>
              <a:t>மினிமலிஸ்டு</a:t>
            </a:r>
            <a:r>
              <a:rPr lang="en-US" sz="1800" dirty="0" smtClean="0"/>
              <a:t> </a:t>
            </a:r>
            <a:r>
              <a:rPr lang="en-US" sz="1800" dirty="0" err="1" smtClean="0"/>
              <a:t>கோட்பாடு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242587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தரவகம்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வேர்ச்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சொற்களையும்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விகுதிகளையும்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சேர்த்து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வைத்திருக்கும்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கணினி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விதிகளின்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பகுதி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இச்சொல்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தரவக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பகுதியை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தேவைப்படும்போது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பயன்படுத்திக்கொள்ளும்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எ.டு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தரவகம்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விகுதி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இடம்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பால்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வேற்றுமை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காலம்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பையன்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1	0		0	3	1	1		1		0</a:t>
            </a: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ஆல்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0	0		1	0	0		0		3		0</a:t>
            </a: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0	1		0	0	0		0		0		0</a:t>
            </a:r>
          </a:p>
          <a:p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ந்த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1	1		1	0	0	0		0		1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36004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800" dirty="0" err="1" smtClean="0"/>
              <a:t>மினிமலிஸ்டு</a:t>
            </a:r>
            <a:r>
              <a:rPr lang="en-US" sz="2800" dirty="0" smtClean="0"/>
              <a:t> </a:t>
            </a:r>
            <a:r>
              <a:rPr lang="en-US" sz="2800" dirty="0" err="1" smtClean="0"/>
              <a:t>கோட்பாடு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386603"/>
          </a:xfrm>
        </p:spPr>
        <p:txBody>
          <a:bodyPr>
            <a:normAutofit fontScale="70000" lnSpcReduction="20000"/>
          </a:bodyPr>
          <a:lstStyle/>
          <a:p>
            <a:endParaRPr lang="en-US" sz="2000" dirty="0" smtClean="0"/>
          </a:p>
          <a:p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பெயர்ச்சொல் பற்றியது - எந்த வேற்றுமை எந்த வகையான பெயர்ச் சொற்களோடு சேரும். </a:t>
            </a:r>
            <a:endParaRPr lang="en-US" sz="3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ஆ. வினைச்சொல் பற்றியது - எந்த வினைக்கு எந்தெந்த வேற்றுமைச் சட்டங்கள்     கண்டிப்பாக வேண்டுவன. </a:t>
            </a:r>
            <a:endParaRPr lang="en-US" sz="3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கொல்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'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என்னும் வினைக்கு 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[+ 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உயிருள்ளது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என்பது செயப்படுபொருளாக வர வேண்டும்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எனின்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பெயர்ச்சொல் 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[+ 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உயிருள்ளது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என அமைய வேண்டும். </a:t>
            </a:r>
            <a:endParaRPr lang="en-US" sz="3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வினைச்சொல்லின் கூறுகளே அதன் வேற்றுமைச் சட்டத்தைக் தேர்வு செய்கின்றன.  </a:t>
            </a:r>
            <a:endParaRPr lang="en-US" sz="3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பெரும்பாலும் எந்தெந்த வினைகள் எந்தெந்த  வேற்றுமைத் தொடர்களை ஏற்றுக்  கொள்கின்றன என்பது தெளிவாக  அமைந்திருக்கும்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இதையே ஒரு வினைச் சொல்லுக்கான 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'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வேற்றுமைச் சட்டம்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'</a:t>
            </a:r>
            <a:r>
              <a:rPr lang="ta-IN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என்று கூறுவார்கள்.அதிலும் சிறப்பாக, வினைக்கென ஒரு கட்டாய  வேற்றுமைச் சட்டமும் தேவை கருதி சேர்க்கப்படும் விருப்ப வேற்றுமைச் சட்டங்களும் அமைவது மொழியில் கண்கூடு. </a:t>
            </a:r>
            <a:endParaRPr lang="en-US" sz="3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33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எ.டு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3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கொடு</a:t>
            </a:r>
            <a:endParaRPr lang="en-US" sz="3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90066"/>
          </a:xfrm>
        </p:spPr>
        <p:txBody>
          <a:bodyPr>
            <a:normAutofit/>
          </a:bodyPr>
          <a:lstStyle/>
          <a:p>
            <a:r>
              <a:rPr lang="ta-IN" sz="2000" dirty="0" smtClean="0"/>
              <a:t>வேற்றுமைச் சட்டம்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1748</TotalTime>
  <Words>603</Words>
  <Application>Microsoft Office PowerPoint</Application>
  <PresentationFormat>On-screen Show (4:3)</PresentationFormat>
  <Paragraphs>135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Slide 1</vt:lpstr>
      <vt:lpstr>முன்னுரை</vt:lpstr>
      <vt:lpstr>அண்மை உறுப்பு கோட்பாடு </vt:lpstr>
      <vt:lpstr> அண்மை உறுப்பு கோட்பாடு</vt:lpstr>
      <vt:lpstr> மாற்றிலக்கணக் கோட்பாடு  </vt:lpstr>
      <vt:lpstr>மாற்றிலக்கணக் கோட்பாடு </vt:lpstr>
      <vt:lpstr>ஜீ.பீ.கோட்பாடு மற்றும் மினிமலிஸ்டு கோட்பாடு </vt:lpstr>
      <vt:lpstr>  மினிமலிஸ்டு கோட்பாடு  </vt:lpstr>
      <vt:lpstr>வேற்றுமைச் சட்டம்</vt:lpstr>
      <vt:lpstr>தரவக மொழியியல்</vt:lpstr>
      <vt:lpstr>  குறுந்தொகைத் தொடரமைப்பு   </vt:lpstr>
      <vt:lpstr> </vt:lpstr>
      <vt:lpstr>  </vt:lpstr>
      <vt:lpstr>குறுந்தொகை தொடரமைப்பு</vt:lpstr>
      <vt:lpstr>  </vt:lpstr>
      <vt:lpstr>  </vt:lpstr>
      <vt:lpstr>குறுந்தொகை தொடரமைப்பு</vt:lpstr>
      <vt:lpstr>  </vt:lpstr>
      <vt:lpstr>குறுந்தொகை தொடரமைப்பு</vt:lpstr>
      <vt:lpstr>குறுந்தொகை பாடல்கள்</vt:lpstr>
      <vt:lpstr>முடிவுரை</vt:lpstr>
    </vt:vector>
  </TitlesOfParts>
  <Company>Central Institute of Indian Languages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jeykumar</dc:creator>
  <cp:lastModifiedBy>umaraj</cp:lastModifiedBy>
  <cp:revision>259</cp:revision>
  <dcterms:created xsi:type="dcterms:W3CDTF">2011-03-03T11:58:07Z</dcterms:created>
  <dcterms:modified xsi:type="dcterms:W3CDTF">2015-03-24T05:26:14Z</dcterms:modified>
</cp:coreProperties>
</file>